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101_Tag_Bespr\20131216_Eibe_Wiesbaden\Daten\Asylerstantr&#228;g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de-DE" dirty="0"/>
              <a:t>Asyl </a:t>
            </a:r>
            <a:endParaRPr lang="de-DE" dirty="0" smtClean="0"/>
          </a:p>
          <a:p>
            <a:pPr>
              <a:defRPr/>
            </a:pPr>
            <a:r>
              <a:rPr lang="de-DE" b="0" dirty="0" smtClean="0"/>
              <a:t>jährliche Anzahl </a:t>
            </a:r>
            <a:r>
              <a:rPr lang="de-DE" b="0" dirty="0"/>
              <a:t>Erstanträge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Tabelle1!$B$48</c:f>
              <c:strCache>
                <c:ptCount val="1"/>
                <c:pt idx="0">
                  <c:v>Asyl - Anzahl Erstanträge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Tabelle1!$A$49:$A$54</c:f>
              <c:numCache>
                <c:formatCode>General</c:formatCode>
                <c:ptCount val="6"/>
                <c:pt idx="0">
                  <c:v>1987</c:v>
                </c:pt>
                <c:pt idx="1">
                  <c:v>1988</c:v>
                </c:pt>
                <c:pt idx="2">
                  <c:v>1989</c:v>
                </c:pt>
                <c:pt idx="3">
                  <c:v>1990</c:v>
                </c:pt>
                <c:pt idx="4">
                  <c:v>1991</c:v>
                </c:pt>
                <c:pt idx="5">
                  <c:v>1992</c:v>
                </c:pt>
              </c:numCache>
            </c:numRef>
          </c:cat>
          <c:val>
            <c:numRef>
              <c:f>Tabelle1!$B$49:$B$54</c:f>
              <c:numCache>
                <c:formatCode>General</c:formatCode>
                <c:ptCount val="6"/>
                <c:pt idx="0">
                  <c:v>57380</c:v>
                </c:pt>
                <c:pt idx="1">
                  <c:v>103075</c:v>
                </c:pt>
                <c:pt idx="2">
                  <c:v>121320</c:v>
                </c:pt>
                <c:pt idx="3">
                  <c:v>193065</c:v>
                </c:pt>
                <c:pt idx="4">
                  <c:v>256110</c:v>
                </c:pt>
                <c:pt idx="5">
                  <c:v>438190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361792"/>
        <c:axId val="76253440"/>
      </c:barChart>
      <c:catAx>
        <c:axId val="913617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6253440"/>
        <c:crosses val="autoZero"/>
        <c:auto val="1"/>
        <c:lblAlgn val="ctr"/>
        <c:lblOffset val="100"/>
        <c:noMultiLvlLbl val="0"/>
      </c:catAx>
      <c:valAx>
        <c:axId val="76253440"/>
        <c:scaling>
          <c:orientation val="minMax"/>
        </c:scaling>
        <c:delete val="1"/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9136179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 err="1"/>
              <a:t>Asyl</a:t>
            </a:r>
            <a:r>
              <a:rPr lang="en-US" dirty="0"/>
              <a:t> </a:t>
            </a:r>
            <a:endParaRPr lang="en-US" dirty="0" smtClean="0"/>
          </a:p>
          <a:p>
            <a:pPr>
              <a:defRPr/>
            </a:pPr>
            <a:r>
              <a:rPr lang="en-US" b="0" dirty="0" err="1" smtClean="0"/>
              <a:t>jährliche</a:t>
            </a:r>
            <a:r>
              <a:rPr lang="en-US" b="0" dirty="0" smtClean="0"/>
              <a:t> </a:t>
            </a:r>
            <a:r>
              <a:rPr lang="en-US" b="0" dirty="0" err="1" smtClean="0"/>
              <a:t>Anzahl</a:t>
            </a:r>
            <a:r>
              <a:rPr lang="en-US" b="0" dirty="0" smtClean="0"/>
              <a:t> </a:t>
            </a:r>
            <a:r>
              <a:rPr lang="en-US" b="0" dirty="0" err="1"/>
              <a:t>Erstanträge</a:t>
            </a:r>
            <a:endParaRPr lang="en-US" b="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Tabelle1!$B$38</c:f>
              <c:strCache>
                <c:ptCount val="1"/>
                <c:pt idx="0">
                  <c:v>Asyl - Anzahl Erstanträge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Tabelle1!$A$39:$A$45</c:f>
              <c:strCach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2013*</c:v>
                </c:pt>
              </c:strCache>
            </c:strRef>
          </c:cat>
          <c:val>
            <c:numRef>
              <c:f>Tabelle1!$B$39:$B$45</c:f>
              <c:numCache>
                <c:formatCode>#,##0</c:formatCode>
                <c:ptCount val="7"/>
                <c:pt idx="0">
                  <c:v>19164</c:v>
                </c:pt>
                <c:pt idx="1">
                  <c:v>22085</c:v>
                </c:pt>
                <c:pt idx="2">
                  <c:v>27649</c:v>
                </c:pt>
                <c:pt idx="3">
                  <c:v>41332</c:v>
                </c:pt>
                <c:pt idx="4">
                  <c:v>45741</c:v>
                </c:pt>
                <c:pt idx="5">
                  <c:v>64539</c:v>
                </c:pt>
                <c:pt idx="6">
                  <c:v>100937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362304"/>
        <c:axId val="76255168"/>
      </c:barChart>
      <c:catAx>
        <c:axId val="91362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6255168"/>
        <c:crosses val="autoZero"/>
        <c:auto val="1"/>
        <c:lblAlgn val="ctr"/>
        <c:lblOffset val="100"/>
        <c:noMultiLvlLbl val="0"/>
      </c:catAx>
      <c:valAx>
        <c:axId val="76255168"/>
        <c:scaling>
          <c:orientation val="minMax"/>
        </c:scaling>
        <c:delete val="1"/>
        <c:axPos val="l"/>
        <c:majorGridlines/>
        <c:numFmt formatCode="#,##0" sourceLinked="1"/>
        <c:majorTickMark val="out"/>
        <c:minorTickMark val="none"/>
        <c:tickLblPos val="nextTo"/>
        <c:crossAx val="9136230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de-DE" dirty="0"/>
              <a:t>Asyl </a:t>
            </a:r>
            <a:r>
              <a:rPr lang="de-DE" dirty="0" smtClean="0"/>
              <a:t> </a:t>
            </a:r>
          </a:p>
          <a:p>
            <a:pPr>
              <a:defRPr/>
            </a:pPr>
            <a:r>
              <a:rPr lang="de-DE" b="0" dirty="0" smtClean="0"/>
              <a:t>jährliche Anzahl </a:t>
            </a:r>
            <a:r>
              <a:rPr lang="de-DE" b="0" dirty="0"/>
              <a:t>Erstanträge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Tabelle1!$B$48</c:f>
              <c:strCache>
                <c:ptCount val="1"/>
                <c:pt idx="0">
                  <c:v>Asyl - Anzahl Erstanträge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Tabelle1!$A$49:$A$54</c:f>
              <c:numCache>
                <c:formatCode>General</c:formatCode>
                <c:ptCount val="6"/>
                <c:pt idx="0">
                  <c:v>1987</c:v>
                </c:pt>
                <c:pt idx="1">
                  <c:v>1988</c:v>
                </c:pt>
                <c:pt idx="2">
                  <c:v>1989</c:v>
                </c:pt>
                <c:pt idx="3">
                  <c:v>1990</c:v>
                </c:pt>
                <c:pt idx="4">
                  <c:v>1991</c:v>
                </c:pt>
                <c:pt idx="5">
                  <c:v>1992</c:v>
                </c:pt>
              </c:numCache>
            </c:numRef>
          </c:cat>
          <c:val>
            <c:numRef>
              <c:f>Tabelle1!$B$49:$B$54</c:f>
              <c:numCache>
                <c:formatCode>General</c:formatCode>
                <c:ptCount val="6"/>
                <c:pt idx="0">
                  <c:v>57380</c:v>
                </c:pt>
                <c:pt idx="1">
                  <c:v>103075</c:v>
                </c:pt>
                <c:pt idx="2">
                  <c:v>121320</c:v>
                </c:pt>
                <c:pt idx="3">
                  <c:v>193065</c:v>
                </c:pt>
                <c:pt idx="4">
                  <c:v>256110</c:v>
                </c:pt>
                <c:pt idx="5">
                  <c:v>438190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136128"/>
        <c:axId val="76254592"/>
      </c:barChart>
      <c:catAx>
        <c:axId val="1211361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6254592"/>
        <c:crosses val="autoZero"/>
        <c:auto val="1"/>
        <c:lblAlgn val="ctr"/>
        <c:lblOffset val="100"/>
        <c:noMultiLvlLbl val="0"/>
      </c:catAx>
      <c:valAx>
        <c:axId val="76254592"/>
        <c:scaling>
          <c:orientation val="minMax"/>
        </c:scaling>
        <c:delete val="0"/>
        <c:axPos val="l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12113612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de-DE" dirty="0"/>
              <a:t>Asyl </a:t>
            </a:r>
            <a:r>
              <a:rPr lang="de-DE" dirty="0" smtClean="0"/>
              <a:t> </a:t>
            </a:r>
          </a:p>
          <a:p>
            <a:pPr>
              <a:defRPr/>
            </a:pPr>
            <a:r>
              <a:rPr lang="de-DE" b="0" dirty="0" smtClean="0"/>
              <a:t>jährliche Anzahl </a:t>
            </a:r>
            <a:r>
              <a:rPr lang="de-DE" b="0" dirty="0"/>
              <a:t>Erstanträge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Tabelle1!$B$38</c:f>
              <c:strCache>
                <c:ptCount val="1"/>
                <c:pt idx="0">
                  <c:v>Asyl - Anzahl Erstanträge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Tabelle1!$A$39:$A$45</c:f>
              <c:strCache>
                <c:ptCount val="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2013*</c:v>
                </c:pt>
              </c:strCache>
            </c:strRef>
          </c:cat>
          <c:val>
            <c:numRef>
              <c:f>Tabelle1!$B$39:$B$45</c:f>
              <c:numCache>
                <c:formatCode>#,##0</c:formatCode>
                <c:ptCount val="7"/>
                <c:pt idx="0">
                  <c:v>19164</c:v>
                </c:pt>
                <c:pt idx="1">
                  <c:v>22085</c:v>
                </c:pt>
                <c:pt idx="2">
                  <c:v>27649</c:v>
                </c:pt>
                <c:pt idx="3">
                  <c:v>41332</c:v>
                </c:pt>
                <c:pt idx="4">
                  <c:v>45741</c:v>
                </c:pt>
                <c:pt idx="5">
                  <c:v>64539</c:v>
                </c:pt>
                <c:pt idx="6">
                  <c:v>100937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1136640"/>
        <c:axId val="76258624"/>
      </c:barChart>
      <c:catAx>
        <c:axId val="121136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6258624"/>
        <c:crosses val="autoZero"/>
        <c:auto val="1"/>
        <c:lblAlgn val="ctr"/>
        <c:lblOffset val="100"/>
        <c:noMultiLvlLbl val="0"/>
      </c:catAx>
      <c:valAx>
        <c:axId val="7625862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12113664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err="1"/>
              <a:t>Asyl</a:t>
            </a:r>
            <a:r>
              <a:rPr lang="en-US" dirty="0"/>
              <a:t> </a:t>
            </a:r>
            <a:r>
              <a:rPr lang="en-US" dirty="0" smtClean="0"/>
              <a:t> </a:t>
            </a:r>
          </a:p>
          <a:p>
            <a:pPr>
              <a:defRPr/>
            </a:pPr>
            <a:r>
              <a:rPr lang="en-US" b="0" dirty="0" err="1" smtClean="0"/>
              <a:t>jährliche</a:t>
            </a:r>
            <a:r>
              <a:rPr lang="en-US" b="0" dirty="0" smtClean="0"/>
              <a:t> </a:t>
            </a:r>
            <a:r>
              <a:rPr lang="en-US" b="0" dirty="0" err="1" smtClean="0"/>
              <a:t>Anzahl</a:t>
            </a:r>
            <a:r>
              <a:rPr lang="en-US" b="0" dirty="0" smtClean="0"/>
              <a:t> </a:t>
            </a:r>
            <a:r>
              <a:rPr lang="en-US" b="0" dirty="0" err="1"/>
              <a:t>Erstanträge</a:t>
            </a:r>
            <a:endParaRPr lang="en-US" b="0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Tabelle1!$B$4</c:f>
              <c:strCache>
                <c:ptCount val="1"/>
                <c:pt idx="0">
                  <c:v>Asyl - Anzahl Erstanträge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cat>
            <c:strRef>
              <c:f>Tabelle1!$A$5:$A$33</c:f>
              <c:strCache>
                <c:ptCount val="29"/>
                <c:pt idx="0">
                  <c:v>1985</c:v>
                </c:pt>
                <c:pt idx="1">
                  <c:v>1986</c:v>
                </c:pt>
                <c:pt idx="2">
                  <c:v>1987</c:v>
                </c:pt>
                <c:pt idx="3">
                  <c:v>1988</c:v>
                </c:pt>
                <c:pt idx="4">
                  <c:v>1989</c:v>
                </c:pt>
                <c:pt idx="5">
                  <c:v>1990</c:v>
                </c:pt>
                <c:pt idx="6">
                  <c:v>1991</c:v>
                </c:pt>
                <c:pt idx="7">
                  <c:v>1992</c:v>
                </c:pt>
                <c:pt idx="8">
                  <c:v>1993</c:v>
                </c:pt>
                <c:pt idx="9">
                  <c:v>1994</c:v>
                </c:pt>
                <c:pt idx="10">
                  <c:v>1995</c:v>
                </c:pt>
                <c:pt idx="11">
                  <c:v>1996</c:v>
                </c:pt>
                <c:pt idx="12">
                  <c:v>1997</c:v>
                </c:pt>
                <c:pt idx="13">
                  <c:v>1998</c:v>
                </c:pt>
                <c:pt idx="14">
                  <c:v>1999</c:v>
                </c:pt>
                <c:pt idx="15">
                  <c:v>2000</c:v>
                </c:pt>
                <c:pt idx="16">
                  <c:v>2001</c:v>
                </c:pt>
                <c:pt idx="17">
                  <c:v>2002</c:v>
                </c:pt>
                <c:pt idx="18">
                  <c:v>2003</c:v>
                </c:pt>
                <c:pt idx="19">
                  <c:v>2004</c:v>
                </c:pt>
                <c:pt idx="20">
                  <c:v>2005</c:v>
                </c:pt>
                <c:pt idx="21">
                  <c:v>2006</c:v>
                </c:pt>
                <c:pt idx="22">
                  <c:v>2007</c:v>
                </c:pt>
                <c:pt idx="23">
                  <c:v>2008</c:v>
                </c:pt>
                <c:pt idx="24">
                  <c:v>2009</c:v>
                </c:pt>
                <c:pt idx="25">
                  <c:v>2010</c:v>
                </c:pt>
                <c:pt idx="26">
                  <c:v>2011</c:v>
                </c:pt>
                <c:pt idx="27">
                  <c:v>2012</c:v>
                </c:pt>
                <c:pt idx="28">
                  <c:v>2013*</c:v>
                </c:pt>
              </c:strCache>
            </c:strRef>
          </c:cat>
          <c:val>
            <c:numRef>
              <c:f>Tabelle1!$B$5:$B$33</c:f>
              <c:numCache>
                <c:formatCode>General</c:formatCode>
                <c:ptCount val="29"/>
                <c:pt idx="0">
                  <c:v>73830</c:v>
                </c:pt>
                <c:pt idx="1">
                  <c:v>99650</c:v>
                </c:pt>
                <c:pt idx="2">
                  <c:v>57380</c:v>
                </c:pt>
                <c:pt idx="3">
                  <c:v>103075</c:v>
                </c:pt>
                <c:pt idx="4">
                  <c:v>121320</c:v>
                </c:pt>
                <c:pt idx="5">
                  <c:v>193065</c:v>
                </c:pt>
                <c:pt idx="6">
                  <c:v>256110</c:v>
                </c:pt>
                <c:pt idx="7">
                  <c:v>438190</c:v>
                </c:pt>
                <c:pt idx="8">
                  <c:v>322600</c:v>
                </c:pt>
                <c:pt idx="9">
                  <c:v>127210</c:v>
                </c:pt>
                <c:pt idx="10">
                  <c:v>127935</c:v>
                </c:pt>
                <c:pt idx="11">
                  <c:v>117335</c:v>
                </c:pt>
                <c:pt idx="12">
                  <c:v>104355</c:v>
                </c:pt>
                <c:pt idx="13">
                  <c:v>98645</c:v>
                </c:pt>
                <c:pt idx="14">
                  <c:v>94775</c:v>
                </c:pt>
                <c:pt idx="15">
                  <c:v>78565</c:v>
                </c:pt>
                <c:pt idx="16">
                  <c:v>88285</c:v>
                </c:pt>
                <c:pt idx="17">
                  <c:v>71125</c:v>
                </c:pt>
                <c:pt idx="18">
                  <c:v>50565</c:v>
                </c:pt>
                <c:pt idx="19">
                  <c:v>35605</c:v>
                </c:pt>
                <c:pt idx="20">
                  <c:v>28915</c:v>
                </c:pt>
                <c:pt idx="21">
                  <c:v>21030</c:v>
                </c:pt>
                <c:pt idx="22" formatCode="#,##0">
                  <c:v>19164</c:v>
                </c:pt>
                <c:pt idx="23" formatCode="#,##0">
                  <c:v>22085</c:v>
                </c:pt>
                <c:pt idx="24" formatCode="#,##0">
                  <c:v>27649</c:v>
                </c:pt>
                <c:pt idx="25" formatCode="#,##0">
                  <c:v>41332</c:v>
                </c:pt>
                <c:pt idx="26" formatCode="#,##0">
                  <c:v>45741</c:v>
                </c:pt>
                <c:pt idx="27" formatCode="#,##0">
                  <c:v>64539</c:v>
                </c:pt>
                <c:pt idx="28" formatCode="#,##0">
                  <c:v>100937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2010112"/>
        <c:axId val="122217600"/>
      </c:barChart>
      <c:catAx>
        <c:axId val="122010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2217600"/>
        <c:crosses val="autoZero"/>
        <c:auto val="1"/>
        <c:lblAlgn val="ctr"/>
        <c:lblOffset val="100"/>
        <c:noMultiLvlLbl val="0"/>
      </c:catAx>
      <c:valAx>
        <c:axId val="122217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2010112"/>
        <c:crosses val="autoZero"/>
        <c:crossBetween val="between"/>
      </c:valAx>
      <c:spPr>
        <a:noFill/>
      </c:spPr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F910D5-BD34-4618-BCA3-C384E4809F25}" type="datetimeFigureOut">
              <a:rPr lang="de-DE" smtClean="0"/>
              <a:t>25.12.2015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5D2094-BD33-4129-A911-92F4CB1C2CD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8623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134F6E-F01C-4F41-959A-938CB7AE1792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2737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134F6E-F01C-4F41-959A-938CB7AE1792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2737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9CD6-E18B-46B2-AE53-8D429030435D}" type="datetimeFigureOut">
              <a:rPr lang="de-DE" smtClean="0"/>
              <a:t>25.12.2015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2992-7D77-4DDF-9EB6-FEC7C08AA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5678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9CD6-E18B-46B2-AE53-8D429030435D}" type="datetimeFigureOut">
              <a:rPr lang="de-DE" smtClean="0"/>
              <a:t>25.12.2015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2992-7D77-4DDF-9EB6-FEC7C08AA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6335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9CD6-E18B-46B2-AE53-8D429030435D}" type="datetimeFigureOut">
              <a:rPr lang="de-DE" smtClean="0"/>
              <a:t>25.12.2015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2992-7D77-4DDF-9EB6-FEC7C08AA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2013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9CD6-E18B-46B2-AE53-8D429030435D}" type="datetimeFigureOut">
              <a:rPr lang="de-DE" smtClean="0"/>
              <a:t>25.12.2015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2992-7D77-4DDF-9EB6-FEC7C08AA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0847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9CD6-E18B-46B2-AE53-8D429030435D}" type="datetimeFigureOut">
              <a:rPr lang="de-DE" smtClean="0"/>
              <a:t>25.12.2015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2992-7D77-4DDF-9EB6-FEC7C08AA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066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9CD6-E18B-46B2-AE53-8D429030435D}" type="datetimeFigureOut">
              <a:rPr lang="de-DE" smtClean="0"/>
              <a:t>25.12.2015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2992-7D77-4DDF-9EB6-FEC7C08AA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4821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9CD6-E18B-46B2-AE53-8D429030435D}" type="datetimeFigureOut">
              <a:rPr lang="de-DE" smtClean="0"/>
              <a:t>25.12.2015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2992-7D77-4DDF-9EB6-FEC7C08AA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590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9CD6-E18B-46B2-AE53-8D429030435D}" type="datetimeFigureOut">
              <a:rPr lang="de-DE" smtClean="0"/>
              <a:t>25.12.2015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2992-7D77-4DDF-9EB6-FEC7C08AA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91048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9CD6-E18B-46B2-AE53-8D429030435D}" type="datetimeFigureOut">
              <a:rPr lang="de-DE" smtClean="0"/>
              <a:t>25.12.2015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2992-7D77-4DDF-9EB6-FEC7C08AA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2184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9CD6-E18B-46B2-AE53-8D429030435D}" type="datetimeFigureOut">
              <a:rPr lang="de-DE" smtClean="0"/>
              <a:t>25.12.2015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2992-7D77-4DDF-9EB6-FEC7C08AA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9302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49CD6-E18B-46B2-AE53-8D429030435D}" type="datetimeFigureOut">
              <a:rPr lang="de-DE" smtClean="0"/>
              <a:t>25.12.2015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92992-7D77-4DDF-9EB6-FEC7C08AA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984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649CD6-E18B-46B2-AE53-8D429030435D}" type="datetimeFigureOut">
              <a:rPr lang="de-DE" smtClean="0"/>
              <a:t>25.12.2015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92992-7D77-4DDF-9EB6-FEC7C08AAA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300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5292080" y="6453336"/>
            <a:ext cx="3816424" cy="331290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/>
              <a:t>Quelle: BAMF, aktuelle Zahlen zu Asyl, November 2013</a:t>
            </a:r>
            <a:endParaRPr lang="de-DE" sz="1200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79388" y="1268413"/>
            <a:ext cx="6192837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6700" indent="-31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b="1" dirty="0">
                <a:solidFill>
                  <a:srgbClr val="000000"/>
                </a:solidFill>
                <a:latin typeface="Verdana" pitchFamily="34" charset="0"/>
              </a:rPr>
              <a:t> </a:t>
            </a:r>
          </a:p>
          <a:p>
            <a:pPr algn="l" eaLnBrk="1" hangingPunct="1">
              <a:lnSpc>
                <a:spcPts val="2400"/>
              </a:lnSpc>
            </a:pPr>
            <a:endParaRPr lang="de-DE" dirty="0">
              <a:solidFill>
                <a:srgbClr val="000000"/>
              </a:solidFill>
              <a:latin typeface="Verdana" pitchFamily="34" charset="0"/>
            </a:endParaRPr>
          </a:p>
        </p:txBody>
      </p:sp>
      <p:graphicFrame>
        <p:nvGraphicFramePr>
          <p:cNvPr id="14" name="Diagramm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3546836"/>
              </p:ext>
            </p:extLst>
          </p:nvPr>
        </p:nvGraphicFramePr>
        <p:xfrm>
          <a:off x="179512" y="1412776"/>
          <a:ext cx="3960440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Diagramm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646621"/>
              </p:ext>
            </p:extLst>
          </p:nvPr>
        </p:nvGraphicFramePr>
        <p:xfrm>
          <a:off x="4427984" y="1412776"/>
          <a:ext cx="4572000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9" name="Rechteck 28"/>
          <p:cNvSpPr/>
          <p:nvPr/>
        </p:nvSpPr>
        <p:spPr bwMode="auto">
          <a:xfrm>
            <a:off x="0" y="6597352"/>
            <a:ext cx="1021080" cy="2149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582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5292080" y="6453336"/>
            <a:ext cx="3816424" cy="331290"/>
          </a:xfrm>
          <a:prstGeom prst="rect">
            <a:avLst/>
          </a:prstGeom>
        </p:spPr>
        <p:txBody>
          <a:bodyPr/>
          <a:lstStyle/>
          <a:p>
            <a:r>
              <a:rPr lang="de-DE" sz="1200" dirty="0" smtClean="0"/>
              <a:t>Quelle: BAMF, aktuelle Zahlen zu Asyl, November 2013</a:t>
            </a:r>
            <a:endParaRPr lang="de-DE" sz="1200" dirty="0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79388" y="620688"/>
            <a:ext cx="6192837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6700" indent="-31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b="1" dirty="0">
                <a:solidFill>
                  <a:srgbClr val="000000"/>
                </a:solidFill>
                <a:latin typeface="Verdana" pitchFamily="34" charset="0"/>
              </a:rPr>
              <a:t> </a:t>
            </a:r>
          </a:p>
          <a:p>
            <a:pPr algn="l" eaLnBrk="1" hangingPunct="1">
              <a:lnSpc>
                <a:spcPts val="2400"/>
              </a:lnSpc>
            </a:pPr>
            <a:endParaRPr lang="de-DE" dirty="0">
              <a:solidFill>
                <a:srgbClr val="000000"/>
              </a:solidFill>
              <a:latin typeface="Verdana" pitchFamily="34" charset="0"/>
            </a:endParaRPr>
          </a:p>
        </p:txBody>
      </p:sp>
      <p:graphicFrame>
        <p:nvGraphicFramePr>
          <p:cNvPr id="14" name="Diagramm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9634827"/>
              </p:ext>
            </p:extLst>
          </p:nvPr>
        </p:nvGraphicFramePr>
        <p:xfrm>
          <a:off x="179388" y="620688"/>
          <a:ext cx="3960440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Diagramm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0603776"/>
              </p:ext>
            </p:extLst>
          </p:nvPr>
        </p:nvGraphicFramePr>
        <p:xfrm>
          <a:off x="4283968" y="620688"/>
          <a:ext cx="4572000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Diagramm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8434895"/>
              </p:ext>
            </p:extLst>
          </p:nvPr>
        </p:nvGraphicFramePr>
        <p:xfrm>
          <a:off x="323528" y="3501008"/>
          <a:ext cx="8496944" cy="2959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18" name="Gerade Verbindung 17"/>
          <p:cNvCxnSpPr/>
          <p:nvPr/>
        </p:nvCxnSpPr>
        <p:spPr bwMode="auto">
          <a:xfrm flipV="1">
            <a:off x="6732240" y="4005064"/>
            <a:ext cx="0" cy="19442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Gerade Verbindung 18"/>
          <p:cNvCxnSpPr/>
          <p:nvPr/>
        </p:nvCxnSpPr>
        <p:spPr bwMode="auto">
          <a:xfrm flipV="1">
            <a:off x="8676456" y="3573016"/>
            <a:ext cx="0" cy="23762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Gerade Verbindung 20"/>
          <p:cNvCxnSpPr/>
          <p:nvPr/>
        </p:nvCxnSpPr>
        <p:spPr bwMode="auto">
          <a:xfrm>
            <a:off x="5076056" y="3573016"/>
            <a:ext cx="1656184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Gerade Verbindung 22"/>
          <p:cNvCxnSpPr/>
          <p:nvPr/>
        </p:nvCxnSpPr>
        <p:spPr bwMode="auto">
          <a:xfrm flipV="1">
            <a:off x="3059832" y="4005064"/>
            <a:ext cx="0" cy="19442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Gerade Verbindung 23"/>
          <p:cNvCxnSpPr/>
          <p:nvPr/>
        </p:nvCxnSpPr>
        <p:spPr bwMode="auto">
          <a:xfrm flipV="1">
            <a:off x="1403648" y="4005064"/>
            <a:ext cx="0" cy="19442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Gerade Verbindung 25"/>
          <p:cNvCxnSpPr/>
          <p:nvPr/>
        </p:nvCxnSpPr>
        <p:spPr bwMode="auto">
          <a:xfrm flipH="1" flipV="1">
            <a:off x="827584" y="3573016"/>
            <a:ext cx="576064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Gerade Verbindung 27"/>
          <p:cNvCxnSpPr/>
          <p:nvPr/>
        </p:nvCxnSpPr>
        <p:spPr bwMode="auto">
          <a:xfrm flipV="1">
            <a:off x="3059832" y="3573016"/>
            <a:ext cx="864096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Rechteck 28"/>
          <p:cNvSpPr/>
          <p:nvPr/>
        </p:nvSpPr>
        <p:spPr bwMode="auto">
          <a:xfrm>
            <a:off x="0" y="6597352"/>
            <a:ext cx="1021080" cy="2149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335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7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5"/>
            <a:ext cx="2399080" cy="3672409"/>
          </a:xfr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892651"/>
            <a:ext cx="5832648" cy="3552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383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Bildschirmpräsentation (4:3)</PresentationFormat>
  <Paragraphs>16</Paragraphs>
  <Slides>3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</vt:lpstr>
      <vt:lpstr>PowerPoint-Präsentation</vt:lpstr>
      <vt:lpstr>PowerPoint-Präsentation</vt:lpstr>
      <vt:lpstr>PowerPoint-Präsentation</vt:lpstr>
    </vt:vector>
  </TitlesOfParts>
  <Company>IQB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Michael Katzenbach</dc:creator>
  <cp:lastModifiedBy>MV</cp:lastModifiedBy>
  <cp:revision>11</cp:revision>
  <dcterms:created xsi:type="dcterms:W3CDTF">2015-10-09T09:25:18Z</dcterms:created>
  <dcterms:modified xsi:type="dcterms:W3CDTF">2015-12-25T21:39:50Z</dcterms:modified>
</cp:coreProperties>
</file>