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61"/>
  </p:notesMasterIdLst>
  <p:handoutMasterIdLst>
    <p:handoutMasterId r:id="rId62"/>
  </p:handoutMasterIdLst>
  <p:sldIdLst>
    <p:sldId id="256" r:id="rId5"/>
    <p:sldId id="262" r:id="rId6"/>
    <p:sldId id="257"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7" r:id="rId28"/>
    <p:sldId id="308" r:id="rId29"/>
    <p:sldId id="309" r:id="rId30"/>
    <p:sldId id="310" r:id="rId31"/>
    <p:sldId id="311" r:id="rId32"/>
    <p:sldId id="312" r:id="rId33"/>
    <p:sldId id="313" r:id="rId34"/>
    <p:sldId id="314" r:id="rId35"/>
    <p:sldId id="315" r:id="rId36"/>
    <p:sldId id="316" r:id="rId37"/>
    <p:sldId id="317" r:id="rId38"/>
    <p:sldId id="318" r:id="rId39"/>
    <p:sldId id="319" r:id="rId40"/>
    <p:sldId id="320" r:id="rId41"/>
    <p:sldId id="321" r:id="rId42"/>
    <p:sldId id="322" r:id="rId43"/>
    <p:sldId id="323" r:id="rId44"/>
    <p:sldId id="324" r:id="rId45"/>
    <p:sldId id="325" r:id="rId46"/>
    <p:sldId id="326" r:id="rId47"/>
    <p:sldId id="327" r:id="rId48"/>
    <p:sldId id="328" r:id="rId49"/>
    <p:sldId id="329" r:id="rId50"/>
    <p:sldId id="330" r:id="rId51"/>
    <p:sldId id="331" r:id="rId52"/>
    <p:sldId id="332" r:id="rId53"/>
    <p:sldId id="333" r:id="rId54"/>
    <p:sldId id="334" r:id="rId55"/>
    <p:sldId id="335" r:id="rId56"/>
    <p:sldId id="336" r:id="rId57"/>
    <p:sldId id="337" r:id="rId58"/>
    <p:sldId id="338" r:id="rId59"/>
    <p:sldId id="339" r:id="rId60"/>
  </p:sldIdLst>
  <p:sldSz cx="12192000" cy="6858000"/>
  <p:notesSz cx="6858000" cy="9144000"/>
  <p:defaultTextStyle>
    <a:defPPr rtl="0">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69" autoAdjust="0"/>
    <p:restoredTop sz="94721" autoAdjust="0"/>
  </p:normalViewPr>
  <p:slideViewPr>
    <p:cSldViewPr snapToGrid="0" showGuides="1">
      <p:cViewPr varScale="1">
        <p:scale>
          <a:sx n="66" d="100"/>
          <a:sy n="66" d="100"/>
        </p:scale>
        <p:origin x="-762" y="-96"/>
      </p:cViewPr>
      <p:guideLst>
        <p:guide orient="horz" pos="2160"/>
        <p:guide pos="3840"/>
      </p:guideLst>
    </p:cSldViewPr>
  </p:slideViewPr>
  <p:notesTextViewPr>
    <p:cViewPr>
      <p:scale>
        <a:sx n="1" d="1"/>
        <a:sy n="1" d="1"/>
      </p:scale>
      <p:origin x="0" y="0"/>
    </p:cViewPr>
  </p:notesTextViewPr>
  <p:notesViewPr>
    <p:cSldViewPr snapToGrid="0" showGuides="1">
      <p:cViewPr varScale="1">
        <p:scale>
          <a:sx n="91" d="100"/>
          <a:sy n="91" d="100"/>
        </p:scale>
        <p:origin x="2958"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de-DE" dirty="0"/>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4F5398D5-7E7C-4E10-9F32-1D17A8153FEB}" type="datetime1">
              <a:rPr lang="de-DE" smtClean="0"/>
              <a:pPr algn="r" rtl="0"/>
              <a:t>07.08.2015</a:t>
            </a:fld>
            <a:endParaRPr lang="de-DE" dirty="0"/>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de-DE" dirty="0"/>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r>
              <a:rPr lang="de-DE" dirty="0" smtClean="0"/>
              <a:t>‹Nr.›</a:t>
            </a:r>
            <a:endParaRPr lang="de-DE" dirty="0"/>
          </a:p>
        </p:txBody>
      </p:sp>
    </p:spTree>
    <p:extLst>
      <p:ext uri="{BB962C8B-B14F-4D97-AF65-F5344CB8AC3E}">
        <p14:creationId xmlns:p14="http://schemas.microsoft.com/office/powerpoint/2010/main" val="623964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de-DE" noProof="0" dirty="0"/>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l" rtl="0">
              <a:defRPr sz="1200"/>
            </a:lvl1pPr>
          </a:lstStyle>
          <a:p>
            <a:pPr algn="r"/>
            <a:fld id="{82D2DFEA-D243-4668-885A-E47772D1E1AF}" type="datetime1">
              <a:rPr lang="de-DE" smtClean="0"/>
              <a:pPr algn="r"/>
              <a:t>07.08.2015</a:t>
            </a:fld>
            <a:endParaRPr lang="de-DE" dirty="0"/>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de-DE" noProof="0" dirty="0"/>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de-DE" noProof="0" dirty="0" smtClean="0"/>
              <a:t>Textmasterformat bearbeiten</a:t>
            </a:r>
          </a:p>
          <a:p>
            <a:pPr lvl="1" rtl="0"/>
            <a:r>
              <a:rPr lang="de-DE" noProof="0" dirty="0" smtClean="0"/>
              <a:t>Zweite Ebene</a:t>
            </a:r>
          </a:p>
          <a:p>
            <a:pPr lvl="2" rtl="0"/>
            <a:r>
              <a:rPr lang="de-DE" noProof="0" dirty="0" smtClean="0"/>
              <a:t>Dritte Ebene</a:t>
            </a:r>
          </a:p>
          <a:p>
            <a:pPr lvl="3" rtl="0"/>
            <a:r>
              <a:rPr lang="de-DE" noProof="0" dirty="0" smtClean="0"/>
              <a:t>Vierte Ebene</a:t>
            </a:r>
          </a:p>
          <a:p>
            <a:pPr lvl="4" rtl="0"/>
            <a:r>
              <a:rPr lang="de-DE" noProof="0" dirty="0" smtClean="0"/>
              <a:t>Fünfte Ebene</a:t>
            </a:r>
            <a:endParaRPr lang="de-DE" noProof="0"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de-DE" noProof="0" dirty="0"/>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a:r>
              <a:rPr lang="de-DE" dirty="0" smtClean="0"/>
              <a:t>‹Nr.›</a:t>
            </a:r>
            <a:endParaRPr lang="de-DE" dirty="0"/>
          </a:p>
        </p:txBody>
      </p:sp>
    </p:spTree>
    <p:extLst>
      <p:ext uri="{BB962C8B-B14F-4D97-AF65-F5344CB8AC3E}">
        <p14:creationId xmlns:p14="http://schemas.microsoft.com/office/powerpoint/2010/main" val="215213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r>
              <a:rPr lang="de-DE" noProof="0" dirty="0" smtClean="0"/>
              <a:t>Sie können diesem Spielbrett eigene Kategorien und Punktwerte hinzufügen. Geben Sie Ihre Fragen und Antworten in die bereitgestellten Folien ein.</a:t>
            </a:r>
          </a:p>
          <a:p>
            <a:pPr rtl="0"/>
            <a:endParaRPr lang="de-DE" noProof="0" dirty="0" smtClean="0"/>
          </a:p>
          <a:p>
            <a:pPr rtl="0"/>
            <a:r>
              <a:rPr lang="de-DE" noProof="0" dirty="0" smtClean="0"/>
              <a:t>Wenn Sie sich in der Bildschirmpräsentationsansicht befinden, wählen Sie den unterstrichenen Text aus, um zu dieser Frage zu gelangen, und navigieren Sie dann zur Antwortfolie. Verwenden Sie das linke Dreieck, um zu dieser Spielbrettfolie zurückzukehren. </a:t>
            </a:r>
            <a:endParaRPr lang="de-DE" noProof="0" dirty="0"/>
          </a:p>
        </p:txBody>
      </p:sp>
      <p:sp>
        <p:nvSpPr>
          <p:cNvPr id="4" name="Foliennummernplatzhalter 3"/>
          <p:cNvSpPr>
            <a:spLocks noGrp="1"/>
          </p:cNvSpPr>
          <p:nvPr>
            <p:ph type="sldNum" sz="quarter" idx="10"/>
          </p:nvPr>
        </p:nvSpPr>
        <p:spPr/>
        <p:txBody>
          <a:bodyPr rtlCol="0"/>
          <a:lstStyle/>
          <a:p>
            <a:pPr rtl="0"/>
            <a:r>
              <a:rPr lang="en-US" smtClean="0"/>
              <a:t>1</a:t>
            </a:r>
            <a:endParaRPr lang="en-US"/>
          </a:p>
        </p:txBody>
      </p:sp>
    </p:spTree>
    <p:extLst>
      <p:ext uri="{BB962C8B-B14F-4D97-AF65-F5344CB8AC3E}">
        <p14:creationId xmlns:p14="http://schemas.microsoft.com/office/powerpoint/2010/main" val="729668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4630384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8058929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701931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540087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6798749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068309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8201370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1474933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2142193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69227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de-DE" noProof="0" dirty="0"/>
          </a:p>
        </p:txBody>
      </p:sp>
      <p:sp>
        <p:nvSpPr>
          <p:cNvPr id="4" name="Foliennummernplatzhalter 3"/>
          <p:cNvSpPr>
            <a:spLocks noGrp="1"/>
          </p:cNvSpPr>
          <p:nvPr>
            <p:ph type="sldNum" sz="quarter" idx="10"/>
          </p:nvPr>
        </p:nvSpPr>
        <p:spPr/>
        <p:txBody>
          <a:bodyPr rtlCol="0"/>
          <a:lstStyle/>
          <a:p>
            <a:pPr rtl="0"/>
            <a:r>
              <a:rPr lang="en-US" smtClean="0"/>
              <a:t>2</a:t>
            </a:r>
            <a:endParaRPr lang="en-US"/>
          </a:p>
        </p:txBody>
      </p:sp>
    </p:spTree>
    <p:extLst>
      <p:ext uri="{BB962C8B-B14F-4D97-AF65-F5344CB8AC3E}">
        <p14:creationId xmlns:p14="http://schemas.microsoft.com/office/powerpoint/2010/main" val="1221044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8205619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451039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6909329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831367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1473362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7175894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5383021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8895066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752713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76619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r>
              <a:rPr lang="de-DE" noProof="0" dirty="0" smtClean="0"/>
              <a:t>Geben Sie Ihre Fragen und Antworten in die Platzhalter ein. Sie können die Kategorie und den Punktwert unten zu Referenzzwecken hinzufügen.</a:t>
            </a:r>
          </a:p>
          <a:p>
            <a:pPr rtl="0"/>
            <a:endParaRPr lang="de-DE" noProof="0" dirty="0" smtClean="0"/>
          </a:p>
          <a:p>
            <a:pPr rtl="0"/>
            <a:r>
              <a:rPr lang="de-DE" noProof="0" dirty="0" smtClean="0"/>
              <a:t>Wenn Sie sich in der Bildschirmpräsentationsansicht befinden, wählen Sie das rechte Dreieck aus, um die Antwort aufzudecken. Wählen Sie das linke Dreieck aus, um zur Spielbrettfolie zurückzukehren. </a:t>
            </a:r>
            <a:endParaRPr lang="de-DE" noProof="0" dirty="0"/>
          </a:p>
        </p:txBody>
      </p:sp>
      <p:sp>
        <p:nvSpPr>
          <p:cNvPr id="4" name="Foliennummernplatzhalter 3"/>
          <p:cNvSpPr>
            <a:spLocks noGrp="1"/>
          </p:cNvSpPr>
          <p:nvPr>
            <p:ph type="sldNum" sz="quarter" idx="10"/>
          </p:nvPr>
        </p:nvSpPr>
        <p:spPr/>
        <p:txBody>
          <a:bodyPr rtlCol="0"/>
          <a:lstStyle/>
          <a:p>
            <a:pPr rtl="0"/>
            <a:r>
              <a:rPr lang="en-US" smtClean="0"/>
              <a:t>3</a:t>
            </a:r>
            <a:endParaRPr lang="en-US"/>
          </a:p>
        </p:txBody>
      </p:sp>
    </p:spTree>
    <p:extLst>
      <p:ext uri="{BB962C8B-B14F-4D97-AF65-F5344CB8AC3E}">
        <p14:creationId xmlns:p14="http://schemas.microsoft.com/office/powerpoint/2010/main" val="3639214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55666707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1810163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03902979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6836300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7163292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081331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10049495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10597433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00997123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703532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r>
              <a:rPr lang="de-DE" noProof="0" dirty="0" smtClean="0"/>
              <a:t>Geben Sie Ihre Fragen und Antworten in die Platzhalter ein. Sie können die Kategorie und den Punktwert unten zu Referenzzwecken hinzufügen.</a:t>
            </a:r>
          </a:p>
          <a:p>
            <a:pPr rtl="0"/>
            <a:endParaRPr lang="de-DE" noProof="0" dirty="0" smtClean="0"/>
          </a:p>
          <a:p>
            <a:pPr rtl="0"/>
            <a:r>
              <a:rPr lang="de-DE" noProof="0" dirty="0" smtClean="0"/>
              <a:t>Wenn Sie sich in der Bildschirmpräsentationsansicht befinden, wählen Sie das linke Dreieck aus, um zur Spielbrettfolie zurückzukehren. </a:t>
            </a:r>
          </a:p>
          <a:p>
            <a:pPr rtl="0"/>
            <a:endParaRPr lang="de-DE" noProof="0" dirty="0"/>
          </a:p>
        </p:txBody>
      </p:sp>
      <p:sp>
        <p:nvSpPr>
          <p:cNvPr id="4" name="Foliennummernplatzhalter 3"/>
          <p:cNvSpPr>
            <a:spLocks noGrp="1"/>
          </p:cNvSpPr>
          <p:nvPr>
            <p:ph type="sldNum" sz="quarter" idx="10"/>
          </p:nvPr>
        </p:nvSpPr>
        <p:spPr/>
        <p:txBody>
          <a:bodyPr rtlCol="0"/>
          <a:lstStyle/>
          <a:p>
            <a:pPr rtl="0"/>
            <a:r>
              <a:rPr lang="en-US" smtClean="0"/>
              <a:t>4</a:t>
            </a:r>
            <a:endParaRPr lang="en-US"/>
          </a:p>
        </p:txBody>
      </p:sp>
    </p:spTree>
    <p:extLst>
      <p:ext uri="{BB962C8B-B14F-4D97-AF65-F5344CB8AC3E}">
        <p14:creationId xmlns:p14="http://schemas.microsoft.com/office/powerpoint/2010/main" val="21281227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21906434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0281968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3044848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54397374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0491090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4016982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33095948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716965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7458089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85586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de-DE" noProof="0" dirty="0"/>
          </a:p>
        </p:txBody>
      </p:sp>
      <p:sp>
        <p:nvSpPr>
          <p:cNvPr id="4" name="Foliennummernplatzhalter 3"/>
          <p:cNvSpPr>
            <a:spLocks noGrp="1"/>
          </p:cNvSpPr>
          <p:nvPr>
            <p:ph type="sldNum" sz="quarter" idx="10"/>
          </p:nvPr>
        </p:nvSpPr>
        <p:spPr/>
        <p:txBody>
          <a:bodyPr rtlCol="0"/>
          <a:lstStyle/>
          <a:p>
            <a:pPr rtl="0"/>
            <a:r>
              <a:rPr lang="en-US" smtClean="0"/>
              <a:t>5</a:t>
            </a:r>
            <a:endParaRPr lang="en-US"/>
          </a:p>
        </p:txBody>
      </p:sp>
    </p:spTree>
    <p:extLst>
      <p:ext uri="{BB962C8B-B14F-4D97-AF65-F5344CB8AC3E}">
        <p14:creationId xmlns:p14="http://schemas.microsoft.com/office/powerpoint/2010/main" val="14015381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5381639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7565055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65616905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95620197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278350558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52696068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1041681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rtlCol="0"/>
          <a:lstStyle/>
          <a:p>
            <a:pPr rtl="0"/>
            <a:endParaRPr lang="de-DE" noProof="0" dirty="0"/>
          </a:p>
        </p:txBody>
      </p:sp>
      <p:sp>
        <p:nvSpPr>
          <p:cNvPr id="4" name="Foliennummernplatzhalter 3"/>
          <p:cNvSpPr>
            <a:spLocks noGrp="1"/>
          </p:cNvSpPr>
          <p:nvPr>
            <p:ph type="sldNum" sz="quarter" idx="10"/>
          </p:nvPr>
        </p:nvSpPr>
        <p:spPr/>
        <p:txBody>
          <a:bodyPr rtlCol="0"/>
          <a:lstStyle/>
          <a:p>
            <a:pPr rtl="0"/>
            <a:r>
              <a:rPr lang="en-US" smtClean="0"/>
              <a:t>6</a:t>
            </a:r>
            <a:endParaRPr lang="en-US"/>
          </a:p>
        </p:txBody>
      </p:sp>
    </p:spTree>
    <p:extLst>
      <p:ext uri="{BB962C8B-B14F-4D97-AF65-F5344CB8AC3E}">
        <p14:creationId xmlns:p14="http://schemas.microsoft.com/office/powerpoint/2010/main" val="22805778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noProof="0"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737222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32394063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rtl="0"/>
            <a:r>
              <a:rPr lang="en-US" smtClean="0"/>
              <a:t>‹Nr.›</a:t>
            </a:r>
            <a:endParaRPr lang="en-US"/>
          </a:p>
        </p:txBody>
      </p:sp>
    </p:spTree>
    <p:extLst>
      <p:ext uri="{BB962C8B-B14F-4D97-AF65-F5344CB8AC3E}">
        <p14:creationId xmlns:p14="http://schemas.microsoft.com/office/powerpoint/2010/main" val="41913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pielbrett">
    <p:spTree>
      <p:nvGrpSpPr>
        <p:cNvPr id="1" name=""/>
        <p:cNvGrpSpPr/>
        <p:nvPr/>
      </p:nvGrpSpPr>
      <p:grpSpPr>
        <a:xfrm>
          <a:off x="0" y="0"/>
          <a:ext cx="0" cy="0"/>
          <a:chOff x="0" y="0"/>
          <a:chExt cx="0" cy="0"/>
        </a:xfrm>
      </p:grpSpPr>
      <p:sp>
        <p:nvSpPr>
          <p:cNvPr id="5" name="Textplatzhalter 7"/>
          <p:cNvSpPr>
            <a:spLocks noGrp="1"/>
          </p:cNvSpPr>
          <p:nvPr>
            <p:ph type="body" sz="quarter" idx="13" hasCustomPrompt="1"/>
          </p:nvPr>
        </p:nvSpPr>
        <p:spPr>
          <a:xfrm>
            <a:off x="332703" y="357393"/>
            <a:ext cx="2099258" cy="914400"/>
          </a:xfrm>
          <a:solidFill>
            <a:schemeClr val="accent1">
              <a:lumMod val="75000"/>
            </a:schemeClr>
          </a:solidFill>
          <a:ln>
            <a:solidFill>
              <a:schemeClr val="accent1">
                <a:lumMod val="75000"/>
              </a:schemeClr>
            </a:solidFill>
          </a:ln>
        </p:spPr>
        <p:txBody>
          <a:bodyPr rtlCol="0" anchor="ctr">
            <a:noAutofit/>
          </a:bodyPr>
          <a:lstStyle>
            <a:lvl1pPr marL="0" indent="0" algn="ctr" rtl="0">
              <a:spcBef>
                <a:spcPts val="0"/>
              </a:spcBef>
              <a:buNone/>
              <a:defRPr sz="2400" baseline="0">
                <a:solidFill>
                  <a:schemeClr val="tx1"/>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Kategorie 1</a:t>
            </a:r>
            <a:endParaRPr lang="de-DE" noProof="0" dirty="0"/>
          </a:p>
        </p:txBody>
      </p:sp>
      <p:sp>
        <p:nvSpPr>
          <p:cNvPr id="40" name="Textplatzhalter 7"/>
          <p:cNvSpPr>
            <a:spLocks noGrp="1"/>
          </p:cNvSpPr>
          <p:nvPr>
            <p:ph type="body" sz="quarter" idx="18" hasCustomPrompt="1"/>
          </p:nvPr>
        </p:nvSpPr>
        <p:spPr>
          <a:xfrm>
            <a:off x="332703" y="1516491"/>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45" name="Textplatzhalter 7"/>
          <p:cNvSpPr>
            <a:spLocks noGrp="1"/>
          </p:cNvSpPr>
          <p:nvPr>
            <p:ph type="body" sz="quarter" idx="23" hasCustomPrompt="1"/>
          </p:nvPr>
        </p:nvSpPr>
        <p:spPr>
          <a:xfrm>
            <a:off x="332703" y="2533920"/>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0" name="Textplatzhalter 7"/>
          <p:cNvSpPr>
            <a:spLocks noGrp="1"/>
          </p:cNvSpPr>
          <p:nvPr>
            <p:ph type="body" sz="quarter" idx="28" hasCustomPrompt="1"/>
          </p:nvPr>
        </p:nvSpPr>
        <p:spPr>
          <a:xfrm>
            <a:off x="332703" y="3551349"/>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5" name="Textplatzhalter 7"/>
          <p:cNvSpPr>
            <a:spLocks noGrp="1"/>
          </p:cNvSpPr>
          <p:nvPr>
            <p:ph type="body" sz="quarter" idx="33" hasCustomPrompt="1"/>
          </p:nvPr>
        </p:nvSpPr>
        <p:spPr>
          <a:xfrm>
            <a:off x="332703" y="4568778"/>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60" name="Textplatzhalter 7"/>
          <p:cNvSpPr>
            <a:spLocks noGrp="1"/>
          </p:cNvSpPr>
          <p:nvPr>
            <p:ph type="body" sz="quarter" idx="38" hasCustomPrompt="1"/>
          </p:nvPr>
        </p:nvSpPr>
        <p:spPr>
          <a:xfrm>
            <a:off x="332703" y="5586207"/>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36" name="Textplatzhalter 7"/>
          <p:cNvSpPr>
            <a:spLocks noGrp="1"/>
          </p:cNvSpPr>
          <p:nvPr>
            <p:ph type="body" sz="quarter" idx="14" hasCustomPrompt="1"/>
          </p:nvPr>
        </p:nvSpPr>
        <p:spPr>
          <a:xfrm>
            <a:off x="2689537" y="357393"/>
            <a:ext cx="2099258" cy="914400"/>
          </a:xfrm>
          <a:solidFill>
            <a:schemeClr val="accent2"/>
          </a:solidFill>
          <a:ln>
            <a:solidFill>
              <a:schemeClr val="accent2"/>
            </a:solidFill>
          </a:ln>
        </p:spPr>
        <p:txBody>
          <a:bodyPr rtlCol="0" anchor="ctr">
            <a:noAutofit/>
          </a:bodyPr>
          <a:lstStyle>
            <a:lvl1pPr marL="0" indent="0" algn="ctr" rtl="0">
              <a:spcBef>
                <a:spcPts val="0"/>
              </a:spcBef>
              <a:buNone/>
              <a:defRPr sz="2400" baseline="0">
                <a:solidFill>
                  <a:schemeClr val="tx1"/>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Kategorie 2</a:t>
            </a:r>
            <a:endParaRPr lang="de-DE" noProof="0" dirty="0"/>
          </a:p>
        </p:txBody>
      </p:sp>
      <p:sp>
        <p:nvSpPr>
          <p:cNvPr id="41" name="Textplatzhalter 7"/>
          <p:cNvSpPr>
            <a:spLocks noGrp="1"/>
          </p:cNvSpPr>
          <p:nvPr>
            <p:ph type="body" sz="quarter" idx="19" hasCustomPrompt="1"/>
          </p:nvPr>
        </p:nvSpPr>
        <p:spPr>
          <a:xfrm>
            <a:off x="2689537" y="1516491"/>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46" name="Textplatzhalter 7"/>
          <p:cNvSpPr>
            <a:spLocks noGrp="1"/>
          </p:cNvSpPr>
          <p:nvPr>
            <p:ph type="body" sz="quarter" idx="24" hasCustomPrompt="1"/>
          </p:nvPr>
        </p:nvSpPr>
        <p:spPr>
          <a:xfrm>
            <a:off x="2689537" y="2533920"/>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1" name="Textplatzhalter 7"/>
          <p:cNvSpPr>
            <a:spLocks noGrp="1"/>
          </p:cNvSpPr>
          <p:nvPr>
            <p:ph type="body" sz="quarter" idx="29" hasCustomPrompt="1"/>
          </p:nvPr>
        </p:nvSpPr>
        <p:spPr>
          <a:xfrm>
            <a:off x="2689537" y="3551349"/>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6" name="Textplatzhalter 7"/>
          <p:cNvSpPr>
            <a:spLocks noGrp="1"/>
          </p:cNvSpPr>
          <p:nvPr>
            <p:ph type="body" sz="quarter" idx="34" hasCustomPrompt="1"/>
          </p:nvPr>
        </p:nvSpPr>
        <p:spPr>
          <a:xfrm>
            <a:off x="2689537" y="4568778"/>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61" name="Textplatzhalter 7"/>
          <p:cNvSpPr>
            <a:spLocks noGrp="1"/>
          </p:cNvSpPr>
          <p:nvPr>
            <p:ph type="body" sz="quarter" idx="39" hasCustomPrompt="1"/>
          </p:nvPr>
        </p:nvSpPr>
        <p:spPr>
          <a:xfrm>
            <a:off x="2689537" y="5586207"/>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37" name="Textplatzhalter 7"/>
          <p:cNvSpPr>
            <a:spLocks noGrp="1"/>
          </p:cNvSpPr>
          <p:nvPr>
            <p:ph type="body" sz="quarter" idx="15" hasCustomPrompt="1"/>
          </p:nvPr>
        </p:nvSpPr>
        <p:spPr>
          <a:xfrm>
            <a:off x="5046371" y="357393"/>
            <a:ext cx="2099258" cy="914400"/>
          </a:xfrm>
          <a:solidFill>
            <a:schemeClr val="accent3"/>
          </a:solidFill>
          <a:ln>
            <a:solidFill>
              <a:schemeClr val="accent3"/>
            </a:solidFill>
          </a:ln>
        </p:spPr>
        <p:txBody>
          <a:bodyPr rtlCol="0" anchor="ctr">
            <a:noAutofit/>
          </a:bodyPr>
          <a:lstStyle>
            <a:lvl1pPr marL="0" indent="0" algn="ctr" rtl="0">
              <a:spcBef>
                <a:spcPts val="0"/>
              </a:spcBef>
              <a:buNone/>
              <a:defRPr sz="2400" baseline="0">
                <a:solidFill>
                  <a:schemeClr val="tx1"/>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Kategorie 3</a:t>
            </a:r>
            <a:endParaRPr lang="de-DE" noProof="0" dirty="0"/>
          </a:p>
        </p:txBody>
      </p:sp>
      <p:sp>
        <p:nvSpPr>
          <p:cNvPr id="42" name="Textplatzhalter 7"/>
          <p:cNvSpPr>
            <a:spLocks noGrp="1"/>
          </p:cNvSpPr>
          <p:nvPr>
            <p:ph type="body" sz="quarter" idx="20" hasCustomPrompt="1"/>
          </p:nvPr>
        </p:nvSpPr>
        <p:spPr>
          <a:xfrm>
            <a:off x="5046371" y="1516491"/>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47" name="Textplatzhalter 7"/>
          <p:cNvSpPr>
            <a:spLocks noGrp="1"/>
          </p:cNvSpPr>
          <p:nvPr>
            <p:ph type="body" sz="quarter" idx="25" hasCustomPrompt="1"/>
          </p:nvPr>
        </p:nvSpPr>
        <p:spPr>
          <a:xfrm>
            <a:off x="5046371" y="2533920"/>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2" name="Textplatzhalter 7"/>
          <p:cNvSpPr>
            <a:spLocks noGrp="1"/>
          </p:cNvSpPr>
          <p:nvPr>
            <p:ph type="body" sz="quarter" idx="30" hasCustomPrompt="1"/>
          </p:nvPr>
        </p:nvSpPr>
        <p:spPr>
          <a:xfrm>
            <a:off x="5046371" y="3551349"/>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7" name="Textplatzhalter 7"/>
          <p:cNvSpPr>
            <a:spLocks noGrp="1"/>
          </p:cNvSpPr>
          <p:nvPr>
            <p:ph type="body" sz="quarter" idx="35" hasCustomPrompt="1"/>
          </p:nvPr>
        </p:nvSpPr>
        <p:spPr>
          <a:xfrm>
            <a:off x="5046371" y="4568778"/>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62" name="Textplatzhalter 7"/>
          <p:cNvSpPr>
            <a:spLocks noGrp="1"/>
          </p:cNvSpPr>
          <p:nvPr>
            <p:ph type="body" sz="quarter" idx="40" hasCustomPrompt="1"/>
          </p:nvPr>
        </p:nvSpPr>
        <p:spPr>
          <a:xfrm>
            <a:off x="5046371" y="5586207"/>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38" name="Textplatzhalter 7"/>
          <p:cNvSpPr>
            <a:spLocks noGrp="1"/>
          </p:cNvSpPr>
          <p:nvPr>
            <p:ph type="body" sz="quarter" idx="16" hasCustomPrompt="1"/>
          </p:nvPr>
        </p:nvSpPr>
        <p:spPr>
          <a:xfrm>
            <a:off x="7403205" y="357393"/>
            <a:ext cx="2099258" cy="914400"/>
          </a:xfrm>
          <a:solidFill>
            <a:schemeClr val="accent4"/>
          </a:solidFill>
          <a:ln>
            <a:solidFill>
              <a:schemeClr val="accent4"/>
            </a:solidFill>
          </a:ln>
        </p:spPr>
        <p:txBody>
          <a:bodyPr rtlCol="0" anchor="ctr">
            <a:noAutofit/>
          </a:bodyPr>
          <a:lstStyle>
            <a:lvl1pPr marL="0" indent="0" algn="ctr" rtl="0">
              <a:spcBef>
                <a:spcPts val="0"/>
              </a:spcBef>
              <a:buNone/>
              <a:defRPr sz="2400" baseline="0">
                <a:solidFill>
                  <a:schemeClr val="tx1"/>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Kategorie 4</a:t>
            </a:r>
            <a:endParaRPr lang="de-DE" noProof="0" dirty="0"/>
          </a:p>
        </p:txBody>
      </p:sp>
      <p:sp>
        <p:nvSpPr>
          <p:cNvPr id="43" name="Textplatzhalter 7"/>
          <p:cNvSpPr>
            <a:spLocks noGrp="1"/>
          </p:cNvSpPr>
          <p:nvPr>
            <p:ph type="body" sz="quarter" idx="21" hasCustomPrompt="1"/>
          </p:nvPr>
        </p:nvSpPr>
        <p:spPr>
          <a:xfrm>
            <a:off x="7403205" y="1516491"/>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48" name="Textplatzhalter 7"/>
          <p:cNvSpPr>
            <a:spLocks noGrp="1"/>
          </p:cNvSpPr>
          <p:nvPr>
            <p:ph type="body" sz="quarter" idx="26" hasCustomPrompt="1"/>
          </p:nvPr>
        </p:nvSpPr>
        <p:spPr>
          <a:xfrm>
            <a:off x="7403205" y="2533920"/>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3" name="Textplatzhalter 7"/>
          <p:cNvSpPr>
            <a:spLocks noGrp="1"/>
          </p:cNvSpPr>
          <p:nvPr>
            <p:ph type="body" sz="quarter" idx="31" hasCustomPrompt="1"/>
          </p:nvPr>
        </p:nvSpPr>
        <p:spPr>
          <a:xfrm>
            <a:off x="7403205" y="3551349"/>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8" name="Textplatzhalter 7"/>
          <p:cNvSpPr>
            <a:spLocks noGrp="1"/>
          </p:cNvSpPr>
          <p:nvPr>
            <p:ph type="body" sz="quarter" idx="36" hasCustomPrompt="1"/>
          </p:nvPr>
        </p:nvSpPr>
        <p:spPr>
          <a:xfrm>
            <a:off x="7403205" y="4568778"/>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63" name="Textplatzhalter 7"/>
          <p:cNvSpPr>
            <a:spLocks noGrp="1"/>
          </p:cNvSpPr>
          <p:nvPr>
            <p:ph type="body" sz="quarter" idx="41" hasCustomPrompt="1"/>
          </p:nvPr>
        </p:nvSpPr>
        <p:spPr>
          <a:xfrm>
            <a:off x="7403205" y="5586207"/>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39" name="Textplatzhalter 7"/>
          <p:cNvSpPr>
            <a:spLocks noGrp="1"/>
          </p:cNvSpPr>
          <p:nvPr>
            <p:ph type="body" sz="quarter" idx="17" hasCustomPrompt="1"/>
          </p:nvPr>
        </p:nvSpPr>
        <p:spPr>
          <a:xfrm>
            <a:off x="9760039" y="357393"/>
            <a:ext cx="2099258" cy="914400"/>
          </a:xfrm>
          <a:solidFill>
            <a:schemeClr val="accent5"/>
          </a:solidFill>
          <a:ln>
            <a:solidFill>
              <a:schemeClr val="accent5"/>
            </a:solidFill>
          </a:ln>
        </p:spPr>
        <p:txBody>
          <a:bodyPr rtlCol="0" anchor="ctr">
            <a:noAutofit/>
          </a:bodyPr>
          <a:lstStyle>
            <a:lvl1pPr marL="0" indent="0" algn="ctr" rtl="0">
              <a:spcBef>
                <a:spcPts val="0"/>
              </a:spcBef>
              <a:buNone/>
              <a:defRPr sz="2400" baseline="0">
                <a:solidFill>
                  <a:schemeClr val="tx1"/>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Kategorie 5</a:t>
            </a:r>
            <a:endParaRPr lang="de-DE" noProof="0" dirty="0"/>
          </a:p>
        </p:txBody>
      </p:sp>
      <p:sp>
        <p:nvSpPr>
          <p:cNvPr id="44" name="Textplatzhalter 7"/>
          <p:cNvSpPr>
            <a:spLocks noGrp="1"/>
          </p:cNvSpPr>
          <p:nvPr>
            <p:ph type="body" sz="quarter" idx="22" hasCustomPrompt="1"/>
          </p:nvPr>
        </p:nvSpPr>
        <p:spPr>
          <a:xfrm>
            <a:off x="9760039" y="1516491"/>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49" name="Textplatzhalter 7"/>
          <p:cNvSpPr>
            <a:spLocks noGrp="1"/>
          </p:cNvSpPr>
          <p:nvPr>
            <p:ph type="body" sz="quarter" idx="27" hasCustomPrompt="1"/>
          </p:nvPr>
        </p:nvSpPr>
        <p:spPr>
          <a:xfrm>
            <a:off x="9760039" y="2533920"/>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4" name="Textplatzhalter 7"/>
          <p:cNvSpPr>
            <a:spLocks noGrp="1"/>
          </p:cNvSpPr>
          <p:nvPr>
            <p:ph type="body" sz="quarter" idx="32" hasCustomPrompt="1"/>
          </p:nvPr>
        </p:nvSpPr>
        <p:spPr>
          <a:xfrm>
            <a:off x="9760039" y="3551349"/>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59" name="Textplatzhalter 7"/>
          <p:cNvSpPr>
            <a:spLocks noGrp="1"/>
          </p:cNvSpPr>
          <p:nvPr>
            <p:ph type="body" sz="quarter" idx="37" hasCustomPrompt="1"/>
          </p:nvPr>
        </p:nvSpPr>
        <p:spPr>
          <a:xfrm>
            <a:off x="9760039" y="4568778"/>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64" name="Textplatzhalter 7"/>
          <p:cNvSpPr>
            <a:spLocks noGrp="1"/>
          </p:cNvSpPr>
          <p:nvPr>
            <p:ph type="body" sz="quarter" idx="42" hasCustomPrompt="1"/>
          </p:nvPr>
        </p:nvSpPr>
        <p:spPr>
          <a:xfrm>
            <a:off x="9760039" y="5586207"/>
            <a:ext cx="2099258" cy="914400"/>
          </a:xfrm>
          <a:solidFill>
            <a:schemeClr val="bg2">
              <a:lumMod val="50000"/>
            </a:schemeClr>
          </a:solidFill>
          <a:ln>
            <a:solidFill>
              <a:schemeClr val="bg2">
                <a:lumMod val="50000"/>
              </a:schemeClr>
            </a:solidFill>
          </a:ln>
        </p:spPr>
        <p:txBody>
          <a:bodyPr rtlCol="0" anchor="ctr">
            <a:noAutofit/>
          </a:bodyPr>
          <a:lstStyle>
            <a:lvl1pPr marL="0" indent="0" algn="ctr" rtl="0">
              <a:spcBef>
                <a:spcPts val="0"/>
              </a:spcBef>
              <a:buNone/>
              <a:defRPr sz="2400" baseline="0">
                <a:solidFill>
                  <a:srgbClr val="FFFFFF"/>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Tree>
    <p:extLst>
      <p:ext uri="{BB962C8B-B14F-4D97-AF65-F5344CB8AC3E}">
        <p14:creationId xmlns:p14="http://schemas.microsoft.com/office/powerpoint/2010/main" val="38307606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ntworten der Kategorie 3">
    <p:bg>
      <p:bgPr>
        <a:solidFill>
          <a:schemeClr val="bg2"/>
        </a:solidFill>
        <a:effectLst/>
      </p:bgPr>
    </p:bg>
    <p:spTree>
      <p:nvGrpSpPr>
        <p:cNvPr id="1" name=""/>
        <p:cNvGrpSpPr/>
        <p:nvPr/>
      </p:nvGrpSpPr>
      <p:grpSpPr>
        <a:xfrm>
          <a:off x="0" y="0"/>
          <a:ext cx="0" cy="0"/>
          <a:chOff x="0" y="0"/>
          <a:chExt cx="0" cy="0"/>
        </a:xfrm>
      </p:grpSpPr>
      <p:sp>
        <p:nvSpPr>
          <p:cNvPr id="9" name="F"/>
          <p:cNvSpPr txBox="1"/>
          <p:nvPr userDrawn="1"/>
        </p:nvSpPr>
        <p:spPr>
          <a:xfrm rot="16200000">
            <a:off x="-2011120" y="1874631"/>
            <a:ext cx="5749803" cy="2000548"/>
          </a:xfrm>
          <a:prstGeom prst="rect">
            <a:avLst/>
          </a:prstGeom>
          <a:noFill/>
        </p:spPr>
        <p:txBody>
          <a:bodyPr wrap="square" lIns="0" tIns="0" rIns="0" bIns="0" rtlCol="0" anchor="ctr">
            <a:spAutoFit/>
          </a:bodyPr>
          <a:lstStyle/>
          <a:p>
            <a:pPr algn="just" rtl="0"/>
            <a:r>
              <a:rPr lang="de-DE" sz="13000" noProof="0" dirty="0" smtClean="0">
                <a:solidFill>
                  <a:schemeClr val="bg1">
                    <a:lumMod val="85000"/>
                    <a:lumOff val="15000"/>
                  </a:schemeClr>
                </a:solidFill>
                <a:latin typeface="Corbel" panose="020B0503020204020204" pitchFamily="34" charset="0"/>
                <a:cs typeface="Arial" panose="020B0604020202020204" pitchFamily="34" charset="0"/>
              </a:rPr>
              <a:t>Antwort</a:t>
            </a:r>
            <a:endParaRPr lang="de-DE" sz="13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Antwort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4" y="5900385"/>
            <a:ext cx="2852388"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5" name="Titel 4"/>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3</a:t>
            </a:r>
            <a:endParaRPr lang="de-DE" noProof="0" dirty="0"/>
          </a:p>
        </p:txBody>
      </p:sp>
    </p:spTree>
    <p:extLst>
      <p:ext uri="{BB962C8B-B14F-4D97-AF65-F5344CB8AC3E}">
        <p14:creationId xmlns:p14="http://schemas.microsoft.com/office/powerpoint/2010/main" val="37216608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ennlinie der Kategorie 4">
    <p:bg>
      <p:bgPr>
        <a:solidFill>
          <a:schemeClr val="bg2"/>
        </a:solidFill>
        <a:effectLst/>
      </p:bgPr>
    </p:bg>
    <p:spTree>
      <p:nvGrpSpPr>
        <p:cNvPr id="1" name=""/>
        <p:cNvGrpSpPr/>
        <p:nvPr/>
      </p:nvGrpSpPr>
      <p:grpSpPr>
        <a:xfrm>
          <a:off x="0" y="0"/>
          <a:ext cx="0" cy="0"/>
          <a:chOff x="0" y="0"/>
          <a:chExt cx="0" cy="0"/>
        </a:xfrm>
      </p:grpSpPr>
      <p:sp>
        <p:nvSpPr>
          <p:cNvPr id="2" name="Rechteck 1"/>
          <p:cNvSpPr/>
          <p:nvPr userDrawn="1"/>
        </p:nvSpPr>
        <p:spPr bwMode="invGray">
          <a:xfrm>
            <a:off x="0" y="3372365"/>
            <a:ext cx="12192000" cy="18748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4" name="Titel 3"/>
          <p:cNvSpPr>
            <a:spLocks noGrp="1"/>
          </p:cNvSpPr>
          <p:nvPr>
            <p:ph type="title" hasCustomPrompt="1"/>
          </p:nvPr>
        </p:nvSpPr>
        <p:spPr>
          <a:xfrm>
            <a:off x="1133588" y="3522944"/>
            <a:ext cx="10828224" cy="1583628"/>
          </a:xfrm>
        </p:spPr>
        <p:txBody>
          <a:bodyPr rtlCol="0">
            <a:normAutofit/>
          </a:bodyPr>
          <a:lstStyle>
            <a:lvl1pPr algn="l" rtl="0">
              <a:defRPr sz="5400" baseline="0">
                <a:solidFill>
                  <a:schemeClr val="tx1"/>
                </a:solidFill>
              </a:defRPr>
            </a:lvl1pPr>
          </a:lstStyle>
          <a:p>
            <a:pPr rtl="0"/>
            <a:r>
              <a:rPr lang="de-DE" noProof="0" dirty="0" smtClean="0"/>
              <a:t>Trennlinienfolie der Kategorie 4</a:t>
            </a:r>
            <a:endParaRPr lang="de-DE" noProof="0" dirty="0"/>
          </a:p>
        </p:txBody>
      </p:sp>
    </p:spTree>
    <p:extLst>
      <p:ext uri="{BB962C8B-B14F-4D97-AF65-F5344CB8AC3E}">
        <p14:creationId xmlns:p14="http://schemas.microsoft.com/office/powerpoint/2010/main" val="730655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agen der Kategorie 4">
    <p:bg>
      <p:bgPr>
        <a:solidFill>
          <a:schemeClr val="bg2"/>
        </a:solidFill>
        <a:effectLst/>
      </p:bgPr>
    </p:bg>
    <p:spTree>
      <p:nvGrpSpPr>
        <p:cNvPr id="1" name=""/>
        <p:cNvGrpSpPr/>
        <p:nvPr/>
      </p:nvGrpSpPr>
      <p:grpSpPr>
        <a:xfrm>
          <a:off x="0" y="0"/>
          <a:ext cx="0" cy="0"/>
          <a:chOff x="0" y="0"/>
          <a:chExt cx="0" cy="0"/>
        </a:xfrm>
      </p:grpSpPr>
      <p:sp>
        <p:nvSpPr>
          <p:cNvPr id="11" name="F"/>
          <p:cNvSpPr txBox="1"/>
          <p:nvPr userDrawn="1"/>
        </p:nvSpPr>
        <p:spPr>
          <a:xfrm rot="16200000">
            <a:off x="-2011120" y="1489910"/>
            <a:ext cx="5749803" cy="2769989"/>
          </a:xfrm>
          <a:prstGeom prst="rect">
            <a:avLst/>
          </a:prstGeom>
          <a:noFill/>
        </p:spPr>
        <p:txBody>
          <a:bodyPr wrap="square" lIns="0" tIns="0" rIns="0" bIns="0" rtlCol="0" anchor="ctr">
            <a:spAutoFit/>
          </a:bodyPr>
          <a:lstStyle/>
          <a:p>
            <a:pPr algn="just" rtl="0"/>
            <a:r>
              <a:rPr lang="de-DE" sz="18000" noProof="0" dirty="0" smtClean="0">
                <a:solidFill>
                  <a:schemeClr val="bg1">
                    <a:lumMod val="85000"/>
                    <a:lumOff val="15000"/>
                  </a:schemeClr>
                </a:solidFill>
                <a:latin typeface="Corbel" panose="020B0503020204020204" pitchFamily="34" charset="0"/>
                <a:cs typeface="Arial" panose="020B0604020202020204" pitchFamily="34" charset="0"/>
              </a:rPr>
              <a:t>Frage</a:t>
            </a:r>
            <a:endParaRPr lang="de-DE" sz="18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Frage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5" y="5900384"/>
            <a:ext cx="1897666"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5" name="Titel 4"/>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4</a:t>
            </a:r>
            <a:endParaRPr lang="de-DE" noProof="0" dirty="0"/>
          </a:p>
        </p:txBody>
      </p:sp>
      <p:sp>
        <p:nvSpPr>
          <p:cNvPr id="12" name="Zurück zum Spielbrett">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Tree>
    <p:extLst>
      <p:ext uri="{BB962C8B-B14F-4D97-AF65-F5344CB8AC3E}">
        <p14:creationId xmlns:p14="http://schemas.microsoft.com/office/powerpoint/2010/main" val="3559610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ntworten der Kategorie 4">
    <p:bg>
      <p:bgPr>
        <a:solidFill>
          <a:schemeClr val="bg2"/>
        </a:solidFill>
        <a:effectLst/>
      </p:bgPr>
    </p:bg>
    <p:spTree>
      <p:nvGrpSpPr>
        <p:cNvPr id="1" name=""/>
        <p:cNvGrpSpPr/>
        <p:nvPr/>
      </p:nvGrpSpPr>
      <p:grpSpPr>
        <a:xfrm>
          <a:off x="0" y="0"/>
          <a:ext cx="0" cy="0"/>
          <a:chOff x="0" y="0"/>
          <a:chExt cx="0" cy="0"/>
        </a:xfrm>
      </p:grpSpPr>
      <p:sp>
        <p:nvSpPr>
          <p:cNvPr id="9" name="F"/>
          <p:cNvSpPr txBox="1"/>
          <p:nvPr userDrawn="1"/>
        </p:nvSpPr>
        <p:spPr>
          <a:xfrm rot="16200000">
            <a:off x="-2011120" y="1874631"/>
            <a:ext cx="5749803" cy="2000548"/>
          </a:xfrm>
          <a:prstGeom prst="rect">
            <a:avLst/>
          </a:prstGeom>
          <a:noFill/>
        </p:spPr>
        <p:txBody>
          <a:bodyPr wrap="square" lIns="0" tIns="0" rIns="0" bIns="0" rtlCol="0" anchor="ctr">
            <a:spAutoFit/>
          </a:bodyPr>
          <a:lstStyle/>
          <a:p>
            <a:pPr algn="just" rtl="0"/>
            <a:r>
              <a:rPr lang="de-DE" sz="13000" noProof="0" dirty="0" smtClean="0">
                <a:solidFill>
                  <a:schemeClr val="bg1">
                    <a:lumMod val="85000"/>
                    <a:lumOff val="15000"/>
                  </a:schemeClr>
                </a:solidFill>
                <a:latin typeface="Corbel" panose="020B0503020204020204" pitchFamily="34" charset="0"/>
                <a:cs typeface="Arial" panose="020B0604020202020204" pitchFamily="34" charset="0"/>
              </a:rPr>
              <a:t>Antwort</a:t>
            </a:r>
            <a:endParaRPr lang="de-DE" sz="13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Antwort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4" y="5900385"/>
            <a:ext cx="2852388"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4" name="Titel 3"/>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4</a:t>
            </a:r>
            <a:endParaRPr lang="de-DE" noProof="0" dirty="0"/>
          </a:p>
        </p:txBody>
      </p:sp>
    </p:spTree>
    <p:extLst>
      <p:ext uri="{BB962C8B-B14F-4D97-AF65-F5344CB8AC3E}">
        <p14:creationId xmlns:p14="http://schemas.microsoft.com/office/powerpoint/2010/main" val="39608697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ennlinie der Kategorie 5">
    <p:bg>
      <p:bgPr>
        <a:solidFill>
          <a:schemeClr val="bg2"/>
        </a:solidFill>
        <a:effectLst/>
      </p:bgPr>
    </p:bg>
    <p:spTree>
      <p:nvGrpSpPr>
        <p:cNvPr id="1" name=""/>
        <p:cNvGrpSpPr/>
        <p:nvPr/>
      </p:nvGrpSpPr>
      <p:grpSpPr>
        <a:xfrm>
          <a:off x="0" y="0"/>
          <a:ext cx="0" cy="0"/>
          <a:chOff x="0" y="0"/>
          <a:chExt cx="0" cy="0"/>
        </a:xfrm>
      </p:grpSpPr>
      <p:sp>
        <p:nvSpPr>
          <p:cNvPr id="2" name="Rechteck 1"/>
          <p:cNvSpPr/>
          <p:nvPr userDrawn="1"/>
        </p:nvSpPr>
        <p:spPr bwMode="invGray">
          <a:xfrm>
            <a:off x="0" y="3372365"/>
            <a:ext cx="12192000" cy="18748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4" name="Titel 3"/>
          <p:cNvSpPr>
            <a:spLocks noGrp="1"/>
          </p:cNvSpPr>
          <p:nvPr>
            <p:ph type="title" hasCustomPrompt="1"/>
          </p:nvPr>
        </p:nvSpPr>
        <p:spPr>
          <a:xfrm>
            <a:off x="1133588" y="3522944"/>
            <a:ext cx="10828224" cy="1583628"/>
          </a:xfrm>
        </p:spPr>
        <p:txBody>
          <a:bodyPr rtlCol="0">
            <a:normAutofit/>
          </a:bodyPr>
          <a:lstStyle>
            <a:lvl1pPr algn="l" rtl="0">
              <a:defRPr sz="5400" baseline="0">
                <a:solidFill>
                  <a:schemeClr val="tx1"/>
                </a:solidFill>
              </a:defRPr>
            </a:lvl1pPr>
          </a:lstStyle>
          <a:p>
            <a:pPr rtl="0"/>
            <a:r>
              <a:rPr lang="de-DE" noProof="0" dirty="0" smtClean="0"/>
              <a:t>Trennlinienfolie der Kategorie 5</a:t>
            </a:r>
            <a:endParaRPr lang="de-DE" noProof="0" dirty="0"/>
          </a:p>
        </p:txBody>
      </p:sp>
    </p:spTree>
    <p:extLst>
      <p:ext uri="{BB962C8B-B14F-4D97-AF65-F5344CB8AC3E}">
        <p14:creationId xmlns:p14="http://schemas.microsoft.com/office/powerpoint/2010/main" val="971966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agen der Kategorie 5">
    <p:bg>
      <p:bgPr>
        <a:solidFill>
          <a:schemeClr val="bg2">
            <a:alpha val="97000"/>
          </a:schemeClr>
        </a:solidFill>
        <a:effectLst/>
      </p:bgPr>
    </p:bg>
    <p:spTree>
      <p:nvGrpSpPr>
        <p:cNvPr id="1" name=""/>
        <p:cNvGrpSpPr/>
        <p:nvPr/>
      </p:nvGrpSpPr>
      <p:grpSpPr>
        <a:xfrm>
          <a:off x="0" y="0"/>
          <a:ext cx="0" cy="0"/>
          <a:chOff x="0" y="0"/>
          <a:chExt cx="0" cy="0"/>
        </a:xfrm>
      </p:grpSpPr>
      <p:sp>
        <p:nvSpPr>
          <p:cNvPr id="11" name="F"/>
          <p:cNvSpPr txBox="1"/>
          <p:nvPr userDrawn="1"/>
        </p:nvSpPr>
        <p:spPr>
          <a:xfrm rot="16200000">
            <a:off x="-2011120" y="1489910"/>
            <a:ext cx="5749803" cy="2769989"/>
          </a:xfrm>
          <a:prstGeom prst="rect">
            <a:avLst/>
          </a:prstGeom>
          <a:noFill/>
        </p:spPr>
        <p:txBody>
          <a:bodyPr wrap="square" lIns="0" tIns="0" rIns="0" bIns="0" rtlCol="0" anchor="ctr">
            <a:spAutoFit/>
          </a:bodyPr>
          <a:lstStyle/>
          <a:p>
            <a:pPr algn="just" rtl="0"/>
            <a:r>
              <a:rPr lang="de-DE" sz="18000" noProof="0" dirty="0" smtClean="0">
                <a:solidFill>
                  <a:schemeClr val="bg1">
                    <a:lumMod val="85000"/>
                    <a:lumOff val="15000"/>
                  </a:schemeClr>
                </a:solidFill>
                <a:latin typeface="Corbel" panose="020B0503020204020204" pitchFamily="34" charset="0"/>
                <a:cs typeface="Arial" panose="020B0604020202020204" pitchFamily="34" charset="0"/>
              </a:rPr>
              <a:t>Frage</a:t>
            </a:r>
            <a:endParaRPr lang="de-DE" sz="18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Frage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5" y="5900384"/>
            <a:ext cx="1897666"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5" name="Titel 4"/>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5</a:t>
            </a:r>
            <a:endParaRPr lang="de-DE" noProof="0" dirty="0"/>
          </a:p>
        </p:txBody>
      </p:sp>
      <p:sp>
        <p:nvSpPr>
          <p:cNvPr id="12" name="Zurück zum Spielbrett">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Tree>
    <p:extLst>
      <p:ext uri="{BB962C8B-B14F-4D97-AF65-F5344CB8AC3E}">
        <p14:creationId xmlns:p14="http://schemas.microsoft.com/office/powerpoint/2010/main" val="3925406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ntworten der Kategorie 5">
    <p:bg>
      <p:bgPr>
        <a:solidFill>
          <a:schemeClr val="bg2"/>
        </a:solidFill>
        <a:effectLst/>
      </p:bgPr>
    </p:bg>
    <p:spTree>
      <p:nvGrpSpPr>
        <p:cNvPr id="1" name=""/>
        <p:cNvGrpSpPr/>
        <p:nvPr/>
      </p:nvGrpSpPr>
      <p:grpSpPr>
        <a:xfrm>
          <a:off x="0" y="0"/>
          <a:ext cx="0" cy="0"/>
          <a:chOff x="0" y="0"/>
          <a:chExt cx="0" cy="0"/>
        </a:xfrm>
      </p:grpSpPr>
      <p:sp>
        <p:nvSpPr>
          <p:cNvPr id="9" name="F"/>
          <p:cNvSpPr txBox="1"/>
          <p:nvPr userDrawn="1"/>
        </p:nvSpPr>
        <p:spPr>
          <a:xfrm rot="16200000">
            <a:off x="-2011120" y="1874631"/>
            <a:ext cx="5749803" cy="2000548"/>
          </a:xfrm>
          <a:prstGeom prst="rect">
            <a:avLst/>
          </a:prstGeom>
          <a:noFill/>
        </p:spPr>
        <p:txBody>
          <a:bodyPr wrap="square" lIns="0" tIns="0" rIns="0" bIns="0" rtlCol="0" anchor="ctr">
            <a:spAutoFit/>
          </a:bodyPr>
          <a:lstStyle/>
          <a:p>
            <a:pPr algn="just" rtl="0"/>
            <a:r>
              <a:rPr lang="de-DE" sz="13000" noProof="0" dirty="0" smtClean="0">
                <a:solidFill>
                  <a:schemeClr val="bg1">
                    <a:lumMod val="85000"/>
                    <a:lumOff val="15000"/>
                  </a:schemeClr>
                </a:solidFill>
                <a:latin typeface="Corbel" panose="020B0503020204020204" pitchFamily="34" charset="0"/>
                <a:cs typeface="Arial" panose="020B0604020202020204" pitchFamily="34" charset="0"/>
              </a:rPr>
              <a:t>Antwort</a:t>
            </a:r>
            <a:endParaRPr lang="de-DE" sz="13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Antwort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4" y="5900385"/>
            <a:ext cx="2852388"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5" name="Titel 4"/>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5</a:t>
            </a:r>
            <a:endParaRPr lang="de-DE" noProof="0" dirty="0"/>
          </a:p>
        </p:txBody>
      </p:sp>
    </p:spTree>
    <p:extLst>
      <p:ext uri="{BB962C8B-B14F-4D97-AF65-F5344CB8AC3E}">
        <p14:creationId xmlns:p14="http://schemas.microsoft.com/office/powerpoint/2010/main" val="393352107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rennlinie der Kategorie 1">
    <p:bg>
      <p:bgPr>
        <a:solidFill>
          <a:schemeClr val="bg2"/>
        </a:solidFill>
        <a:effectLst/>
      </p:bgPr>
    </p:bg>
    <p:spTree>
      <p:nvGrpSpPr>
        <p:cNvPr id="1" name=""/>
        <p:cNvGrpSpPr/>
        <p:nvPr/>
      </p:nvGrpSpPr>
      <p:grpSpPr>
        <a:xfrm>
          <a:off x="0" y="0"/>
          <a:ext cx="0" cy="0"/>
          <a:chOff x="0" y="0"/>
          <a:chExt cx="0" cy="0"/>
        </a:xfrm>
      </p:grpSpPr>
      <p:sp>
        <p:nvSpPr>
          <p:cNvPr id="2" name="Rechteck 1"/>
          <p:cNvSpPr/>
          <p:nvPr userDrawn="1"/>
        </p:nvSpPr>
        <p:spPr bwMode="invGray">
          <a:xfrm>
            <a:off x="0" y="3372365"/>
            <a:ext cx="12192000" cy="1874884"/>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4" name="Titel 3"/>
          <p:cNvSpPr>
            <a:spLocks noGrp="1"/>
          </p:cNvSpPr>
          <p:nvPr>
            <p:ph type="title" hasCustomPrompt="1"/>
          </p:nvPr>
        </p:nvSpPr>
        <p:spPr>
          <a:xfrm>
            <a:off x="1133588" y="3522944"/>
            <a:ext cx="10828224" cy="1583628"/>
          </a:xfrm>
        </p:spPr>
        <p:txBody>
          <a:bodyPr rtlCol="0">
            <a:normAutofit/>
          </a:bodyPr>
          <a:lstStyle>
            <a:lvl1pPr algn="l" rtl="0">
              <a:defRPr sz="5400" baseline="0">
                <a:solidFill>
                  <a:schemeClr val="tx1"/>
                </a:solidFill>
              </a:defRPr>
            </a:lvl1pPr>
          </a:lstStyle>
          <a:p>
            <a:pPr rtl="0"/>
            <a:r>
              <a:rPr lang="de-DE" noProof="0" dirty="0" smtClean="0"/>
              <a:t>Trennlinienfolie der Kategorie 1</a:t>
            </a:r>
            <a:endParaRPr lang="de-DE" noProof="0" dirty="0"/>
          </a:p>
        </p:txBody>
      </p:sp>
    </p:spTree>
    <p:extLst>
      <p:ext uri="{BB962C8B-B14F-4D97-AF65-F5344CB8AC3E}">
        <p14:creationId xmlns:p14="http://schemas.microsoft.com/office/powerpoint/2010/main" val="1157125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Fragen der Kategorie 1">
    <p:bg>
      <p:bgPr>
        <a:solidFill>
          <a:schemeClr val="bg2"/>
        </a:solidFill>
        <a:effectLst/>
      </p:bgPr>
    </p:bg>
    <p:spTree>
      <p:nvGrpSpPr>
        <p:cNvPr id="1" name=""/>
        <p:cNvGrpSpPr/>
        <p:nvPr/>
      </p:nvGrpSpPr>
      <p:grpSpPr>
        <a:xfrm>
          <a:off x="0" y="0"/>
          <a:ext cx="0" cy="0"/>
          <a:chOff x="0" y="0"/>
          <a:chExt cx="0" cy="0"/>
        </a:xfrm>
      </p:grpSpPr>
      <p:sp>
        <p:nvSpPr>
          <p:cNvPr id="11" name="F"/>
          <p:cNvSpPr txBox="1"/>
          <p:nvPr userDrawn="1"/>
        </p:nvSpPr>
        <p:spPr>
          <a:xfrm rot="16200000">
            <a:off x="-2011120" y="1489910"/>
            <a:ext cx="5749803" cy="2769989"/>
          </a:xfrm>
          <a:prstGeom prst="rect">
            <a:avLst/>
          </a:prstGeom>
          <a:noFill/>
        </p:spPr>
        <p:txBody>
          <a:bodyPr wrap="square" lIns="0" tIns="0" rIns="0" bIns="0" rtlCol="0" anchor="ctr">
            <a:spAutoFit/>
          </a:bodyPr>
          <a:lstStyle/>
          <a:p>
            <a:pPr algn="just" rtl="0"/>
            <a:r>
              <a:rPr lang="de-DE" sz="18000" noProof="0" dirty="0" smtClean="0">
                <a:solidFill>
                  <a:schemeClr val="bg1">
                    <a:lumMod val="85000"/>
                    <a:lumOff val="15000"/>
                  </a:schemeClr>
                </a:solidFill>
                <a:latin typeface="Corbel" panose="020B0503020204020204" pitchFamily="34" charset="0"/>
                <a:cs typeface="Arial" panose="020B0604020202020204" pitchFamily="34" charset="0"/>
              </a:rPr>
              <a:t>Frage</a:t>
            </a:r>
            <a:endParaRPr lang="de-DE" sz="18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Frage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5" y="5900384"/>
            <a:ext cx="1897666"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6" name="Titel 5"/>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1</a:t>
            </a:r>
            <a:endParaRPr lang="de-DE" noProof="0" dirty="0"/>
          </a:p>
        </p:txBody>
      </p:sp>
      <p:sp>
        <p:nvSpPr>
          <p:cNvPr id="14" name="Zurück zum Spielbrett">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Tree>
    <p:extLst>
      <p:ext uri="{BB962C8B-B14F-4D97-AF65-F5344CB8AC3E}">
        <p14:creationId xmlns:p14="http://schemas.microsoft.com/office/powerpoint/2010/main" val="20082298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ntworten der Kategorie 1">
    <p:bg>
      <p:bgPr>
        <a:solidFill>
          <a:schemeClr val="bg2"/>
        </a:solidFill>
        <a:effectLst/>
      </p:bgPr>
    </p:bg>
    <p:spTree>
      <p:nvGrpSpPr>
        <p:cNvPr id="1" name=""/>
        <p:cNvGrpSpPr/>
        <p:nvPr/>
      </p:nvGrpSpPr>
      <p:grpSpPr>
        <a:xfrm>
          <a:off x="0" y="0"/>
          <a:ext cx="0" cy="0"/>
          <a:chOff x="0" y="0"/>
          <a:chExt cx="0" cy="0"/>
        </a:xfrm>
      </p:grpSpPr>
      <p:sp>
        <p:nvSpPr>
          <p:cNvPr id="9" name="F"/>
          <p:cNvSpPr txBox="1"/>
          <p:nvPr userDrawn="1"/>
        </p:nvSpPr>
        <p:spPr>
          <a:xfrm rot="16200000">
            <a:off x="-2011120" y="1874631"/>
            <a:ext cx="5749803" cy="2000548"/>
          </a:xfrm>
          <a:prstGeom prst="rect">
            <a:avLst/>
          </a:prstGeom>
          <a:noFill/>
        </p:spPr>
        <p:txBody>
          <a:bodyPr wrap="square" lIns="0" tIns="0" rIns="0" bIns="0" rtlCol="0" anchor="ctr">
            <a:spAutoFit/>
          </a:bodyPr>
          <a:lstStyle/>
          <a:p>
            <a:pPr algn="just" rtl="0"/>
            <a:r>
              <a:rPr lang="de-DE" sz="13000" noProof="0" dirty="0" smtClean="0">
                <a:solidFill>
                  <a:schemeClr val="bg1">
                    <a:lumMod val="85000"/>
                    <a:lumOff val="15000"/>
                  </a:schemeClr>
                </a:solidFill>
                <a:latin typeface="Corbel" panose="020B0503020204020204" pitchFamily="34" charset="0"/>
                <a:cs typeface="Arial" panose="020B0604020202020204" pitchFamily="34" charset="0"/>
              </a:rPr>
              <a:t>Antwort</a:t>
            </a:r>
            <a:endParaRPr lang="de-DE" sz="13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Antwort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4" y="5900385"/>
            <a:ext cx="2852388"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4" name="Titel 3"/>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1</a:t>
            </a:r>
            <a:endParaRPr lang="de-DE" noProof="0" dirty="0"/>
          </a:p>
        </p:txBody>
      </p:sp>
    </p:spTree>
    <p:extLst>
      <p:ext uri="{BB962C8B-B14F-4D97-AF65-F5344CB8AC3E}">
        <p14:creationId xmlns:p14="http://schemas.microsoft.com/office/powerpoint/2010/main" val="13196018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rennlinie der Kategorie 2">
    <p:bg>
      <p:bgPr>
        <a:solidFill>
          <a:schemeClr val="bg2"/>
        </a:solidFill>
        <a:effectLst/>
      </p:bgPr>
    </p:bg>
    <p:spTree>
      <p:nvGrpSpPr>
        <p:cNvPr id="1" name=""/>
        <p:cNvGrpSpPr/>
        <p:nvPr/>
      </p:nvGrpSpPr>
      <p:grpSpPr>
        <a:xfrm>
          <a:off x="0" y="0"/>
          <a:ext cx="0" cy="0"/>
          <a:chOff x="0" y="0"/>
          <a:chExt cx="0" cy="0"/>
        </a:xfrm>
      </p:grpSpPr>
      <p:sp>
        <p:nvSpPr>
          <p:cNvPr id="2" name="Rechteck 1"/>
          <p:cNvSpPr/>
          <p:nvPr userDrawn="1"/>
        </p:nvSpPr>
        <p:spPr bwMode="invGray">
          <a:xfrm>
            <a:off x="0" y="3372365"/>
            <a:ext cx="12192000" cy="187488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4" name="Titel 3"/>
          <p:cNvSpPr>
            <a:spLocks noGrp="1"/>
          </p:cNvSpPr>
          <p:nvPr>
            <p:ph type="title" hasCustomPrompt="1"/>
          </p:nvPr>
        </p:nvSpPr>
        <p:spPr>
          <a:xfrm>
            <a:off x="1133588" y="3522944"/>
            <a:ext cx="10828224" cy="1583628"/>
          </a:xfrm>
        </p:spPr>
        <p:txBody>
          <a:bodyPr rtlCol="0">
            <a:normAutofit/>
          </a:bodyPr>
          <a:lstStyle>
            <a:lvl1pPr algn="l" rtl="0">
              <a:defRPr sz="5400" baseline="0">
                <a:solidFill>
                  <a:schemeClr val="tx1"/>
                </a:solidFill>
              </a:defRPr>
            </a:lvl1pPr>
          </a:lstStyle>
          <a:p>
            <a:pPr rtl="0"/>
            <a:r>
              <a:rPr lang="de-DE" noProof="0" dirty="0" smtClean="0"/>
              <a:t>Trennlinienfolie der Kategorie 2</a:t>
            </a:r>
            <a:endParaRPr lang="de-DE" noProof="0" dirty="0"/>
          </a:p>
        </p:txBody>
      </p:sp>
    </p:spTree>
    <p:extLst>
      <p:ext uri="{BB962C8B-B14F-4D97-AF65-F5344CB8AC3E}">
        <p14:creationId xmlns:p14="http://schemas.microsoft.com/office/powerpoint/2010/main" val="13171106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ragen der Kategorie 2">
    <p:bg>
      <p:bgPr>
        <a:solidFill>
          <a:schemeClr val="bg2"/>
        </a:solidFill>
        <a:effectLst/>
      </p:bgPr>
    </p:bg>
    <p:spTree>
      <p:nvGrpSpPr>
        <p:cNvPr id="1" name=""/>
        <p:cNvGrpSpPr/>
        <p:nvPr/>
      </p:nvGrpSpPr>
      <p:grpSpPr>
        <a:xfrm>
          <a:off x="0" y="0"/>
          <a:ext cx="0" cy="0"/>
          <a:chOff x="0" y="0"/>
          <a:chExt cx="0" cy="0"/>
        </a:xfrm>
      </p:grpSpPr>
      <p:sp>
        <p:nvSpPr>
          <p:cNvPr id="11" name="F"/>
          <p:cNvSpPr txBox="1"/>
          <p:nvPr userDrawn="1"/>
        </p:nvSpPr>
        <p:spPr>
          <a:xfrm rot="16200000">
            <a:off x="-2011120" y="1489910"/>
            <a:ext cx="5749803" cy="2769989"/>
          </a:xfrm>
          <a:prstGeom prst="rect">
            <a:avLst/>
          </a:prstGeom>
          <a:noFill/>
        </p:spPr>
        <p:txBody>
          <a:bodyPr wrap="square" lIns="0" tIns="0" rIns="0" bIns="0" rtlCol="0" anchor="ctr">
            <a:spAutoFit/>
          </a:bodyPr>
          <a:lstStyle/>
          <a:p>
            <a:pPr algn="just" rtl="0"/>
            <a:r>
              <a:rPr lang="de-DE" sz="18000" noProof="0" dirty="0" smtClean="0">
                <a:solidFill>
                  <a:schemeClr val="bg1">
                    <a:lumMod val="85000"/>
                    <a:lumOff val="15000"/>
                  </a:schemeClr>
                </a:solidFill>
                <a:latin typeface="Corbel" panose="020B0503020204020204" pitchFamily="34" charset="0"/>
                <a:cs typeface="Arial" panose="020B0604020202020204" pitchFamily="34" charset="0"/>
              </a:rPr>
              <a:t>Frage</a:t>
            </a:r>
            <a:endParaRPr lang="de-DE" sz="18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Frage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5" y="5900384"/>
            <a:ext cx="1897666"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4" name="Titel 3"/>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2</a:t>
            </a:r>
            <a:endParaRPr lang="de-DE" noProof="0" dirty="0"/>
          </a:p>
        </p:txBody>
      </p:sp>
      <p:sp>
        <p:nvSpPr>
          <p:cNvPr id="12" name="Zurück zum Spielbrett">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Tree>
    <p:extLst>
      <p:ext uri="{BB962C8B-B14F-4D97-AF65-F5344CB8AC3E}">
        <p14:creationId xmlns:p14="http://schemas.microsoft.com/office/powerpoint/2010/main" val="3087391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ntworten der Kategorie 2">
    <p:bg>
      <p:bgPr>
        <a:solidFill>
          <a:schemeClr val="bg2"/>
        </a:solidFill>
        <a:effectLst/>
      </p:bgPr>
    </p:bg>
    <p:spTree>
      <p:nvGrpSpPr>
        <p:cNvPr id="1" name=""/>
        <p:cNvGrpSpPr/>
        <p:nvPr/>
      </p:nvGrpSpPr>
      <p:grpSpPr>
        <a:xfrm>
          <a:off x="0" y="0"/>
          <a:ext cx="0" cy="0"/>
          <a:chOff x="0" y="0"/>
          <a:chExt cx="0" cy="0"/>
        </a:xfrm>
      </p:grpSpPr>
      <p:sp>
        <p:nvSpPr>
          <p:cNvPr id="9" name="F"/>
          <p:cNvSpPr txBox="1"/>
          <p:nvPr userDrawn="1"/>
        </p:nvSpPr>
        <p:spPr>
          <a:xfrm rot="16200000">
            <a:off x="-2011120" y="1874631"/>
            <a:ext cx="5749803" cy="2000548"/>
          </a:xfrm>
          <a:prstGeom prst="rect">
            <a:avLst/>
          </a:prstGeom>
          <a:noFill/>
        </p:spPr>
        <p:txBody>
          <a:bodyPr wrap="square" lIns="0" tIns="0" rIns="0" bIns="0" rtlCol="0" anchor="ctr">
            <a:spAutoFit/>
          </a:bodyPr>
          <a:lstStyle/>
          <a:p>
            <a:pPr algn="just" rtl="0"/>
            <a:r>
              <a:rPr lang="de-DE" sz="13000" noProof="0" dirty="0" smtClean="0">
                <a:solidFill>
                  <a:schemeClr val="bg1">
                    <a:lumMod val="85000"/>
                    <a:lumOff val="15000"/>
                  </a:schemeClr>
                </a:solidFill>
                <a:latin typeface="Corbel" panose="020B0503020204020204" pitchFamily="34" charset="0"/>
                <a:cs typeface="Arial" panose="020B0604020202020204" pitchFamily="34" charset="0"/>
              </a:rPr>
              <a:t>Antwort</a:t>
            </a:r>
            <a:endParaRPr lang="de-DE" sz="13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Antwort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4" y="5900385"/>
            <a:ext cx="2852388"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4" name="Titel 3"/>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2</a:t>
            </a:r>
            <a:endParaRPr lang="de-DE" noProof="0" dirty="0"/>
          </a:p>
        </p:txBody>
      </p:sp>
    </p:spTree>
    <p:extLst>
      <p:ext uri="{BB962C8B-B14F-4D97-AF65-F5344CB8AC3E}">
        <p14:creationId xmlns:p14="http://schemas.microsoft.com/office/powerpoint/2010/main" val="50375572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ennlinie der Kategorie 3">
    <p:bg>
      <p:bgPr>
        <a:solidFill>
          <a:schemeClr val="bg2"/>
        </a:solidFill>
        <a:effectLst/>
      </p:bgPr>
    </p:bg>
    <p:spTree>
      <p:nvGrpSpPr>
        <p:cNvPr id="1" name=""/>
        <p:cNvGrpSpPr/>
        <p:nvPr/>
      </p:nvGrpSpPr>
      <p:grpSpPr>
        <a:xfrm>
          <a:off x="0" y="0"/>
          <a:ext cx="0" cy="0"/>
          <a:chOff x="0" y="0"/>
          <a:chExt cx="0" cy="0"/>
        </a:xfrm>
      </p:grpSpPr>
      <p:sp>
        <p:nvSpPr>
          <p:cNvPr id="2" name="Rechteck 1"/>
          <p:cNvSpPr/>
          <p:nvPr userDrawn="1"/>
        </p:nvSpPr>
        <p:spPr bwMode="invGray">
          <a:xfrm>
            <a:off x="0" y="3372365"/>
            <a:ext cx="12192000" cy="18748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4" name="Titel 3"/>
          <p:cNvSpPr>
            <a:spLocks noGrp="1"/>
          </p:cNvSpPr>
          <p:nvPr>
            <p:ph type="title" hasCustomPrompt="1"/>
          </p:nvPr>
        </p:nvSpPr>
        <p:spPr>
          <a:xfrm>
            <a:off x="1133588" y="3522944"/>
            <a:ext cx="10828224" cy="1583628"/>
          </a:xfrm>
        </p:spPr>
        <p:txBody>
          <a:bodyPr rtlCol="0">
            <a:normAutofit/>
          </a:bodyPr>
          <a:lstStyle>
            <a:lvl1pPr algn="l" rtl="0">
              <a:defRPr sz="5400" baseline="0">
                <a:solidFill>
                  <a:schemeClr val="tx1"/>
                </a:solidFill>
              </a:defRPr>
            </a:lvl1pPr>
          </a:lstStyle>
          <a:p>
            <a:pPr rtl="0"/>
            <a:r>
              <a:rPr lang="de-DE" noProof="0" dirty="0" smtClean="0"/>
              <a:t>Trennlinienfolie der Kategorie 3</a:t>
            </a:r>
            <a:endParaRPr lang="de-DE" noProof="0" dirty="0"/>
          </a:p>
        </p:txBody>
      </p:sp>
    </p:spTree>
    <p:extLst>
      <p:ext uri="{BB962C8B-B14F-4D97-AF65-F5344CB8AC3E}">
        <p14:creationId xmlns:p14="http://schemas.microsoft.com/office/powerpoint/2010/main" val="2015985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ragen der Kategorie 3">
    <p:bg>
      <p:bgPr>
        <a:solidFill>
          <a:schemeClr val="bg2"/>
        </a:solidFill>
        <a:effectLst/>
      </p:bgPr>
    </p:bg>
    <p:spTree>
      <p:nvGrpSpPr>
        <p:cNvPr id="1" name=""/>
        <p:cNvGrpSpPr/>
        <p:nvPr/>
      </p:nvGrpSpPr>
      <p:grpSpPr>
        <a:xfrm>
          <a:off x="0" y="0"/>
          <a:ext cx="0" cy="0"/>
          <a:chOff x="0" y="0"/>
          <a:chExt cx="0" cy="0"/>
        </a:xfrm>
      </p:grpSpPr>
      <p:sp>
        <p:nvSpPr>
          <p:cNvPr id="11" name="F"/>
          <p:cNvSpPr txBox="1"/>
          <p:nvPr userDrawn="1"/>
        </p:nvSpPr>
        <p:spPr>
          <a:xfrm rot="16200000">
            <a:off x="-2011120" y="1489910"/>
            <a:ext cx="5749803" cy="2769989"/>
          </a:xfrm>
          <a:prstGeom prst="rect">
            <a:avLst/>
          </a:prstGeom>
          <a:noFill/>
        </p:spPr>
        <p:txBody>
          <a:bodyPr wrap="square" lIns="0" tIns="0" rIns="0" bIns="0" rtlCol="0" anchor="ctr">
            <a:spAutoFit/>
          </a:bodyPr>
          <a:lstStyle/>
          <a:p>
            <a:pPr algn="just" rtl="0"/>
            <a:r>
              <a:rPr lang="de-DE" sz="18000" noProof="0" dirty="0" smtClean="0">
                <a:solidFill>
                  <a:schemeClr val="bg1">
                    <a:lumMod val="85000"/>
                    <a:lumOff val="15000"/>
                  </a:schemeClr>
                </a:solidFill>
                <a:latin typeface="Corbel" panose="020B0503020204020204" pitchFamily="34" charset="0"/>
                <a:cs typeface="Arial" panose="020B0604020202020204" pitchFamily="34" charset="0"/>
              </a:rPr>
              <a:t>Frage</a:t>
            </a:r>
            <a:endParaRPr lang="de-DE" sz="18000" noProof="0" dirty="0">
              <a:solidFill>
                <a:schemeClr val="bg1">
                  <a:lumMod val="85000"/>
                  <a:lumOff val="15000"/>
                </a:schemeClr>
              </a:solidFill>
              <a:latin typeface="Corbel" panose="020B0503020204020204" pitchFamily="34" charset="0"/>
              <a:cs typeface="Arial" panose="020B0604020202020204" pitchFamily="34" charset="0"/>
            </a:endParaRPr>
          </a:p>
        </p:txBody>
      </p:sp>
      <p:sp>
        <p:nvSpPr>
          <p:cNvPr id="8" name="Frage"/>
          <p:cNvSpPr>
            <a:spLocks noGrp="1"/>
          </p:cNvSpPr>
          <p:nvPr>
            <p:ph type="body" sz="quarter" idx="13" hasCustomPrompt="1"/>
          </p:nvPr>
        </p:nvSpPr>
        <p:spPr>
          <a:xfrm>
            <a:off x="1841679" y="1873957"/>
            <a:ext cx="8885530" cy="2001892"/>
          </a:xfrm>
        </p:spPr>
        <p:txBody>
          <a:bodyPr rtlCol="0" anchor="ctr">
            <a:noAutofit/>
          </a:bodyPr>
          <a:lstStyle>
            <a:lvl1pPr marL="0" indent="0" algn="l" rtl="0">
              <a:spcBef>
                <a:spcPts val="0"/>
              </a:spcBef>
              <a:buNone/>
              <a:defRPr sz="3200" baseline="0"/>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Frage hier hinzufügen. </a:t>
            </a:r>
            <a:endParaRPr lang="de-DE" noProof="0" dirty="0"/>
          </a:p>
        </p:txBody>
      </p:sp>
      <p:sp>
        <p:nvSpPr>
          <p:cNvPr id="2" name="Rechteck 1"/>
          <p:cNvSpPr/>
          <p:nvPr userDrawn="1"/>
        </p:nvSpPr>
        <p:spPr bwMode="invGray">
          <a:xfrm>
            <a:off x="0" y="5749805"/>
            <a:ext cx="12192000" cy="110819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noProof="0" dirty="0"/>
          </a:p>
        </p:txBody>
      </p:sp>
      <p:sp>
        <p:nvSpPr>
          <p:cNvPr id="13" name="Punkte"/>
          <p:cNvSpPr>
            <a:spLocks noGrp="1"/>
          </p:cNvSpPr>
          <p:nvPr>
            <p:ph type="body" sz="quarter" idx="16" hasCustomPrompt="1"/>
          </p:nvPr>
        </p:nvSpPr>
        <p:spPr bwMode="auto">
          <a:xfrm>
            <a:off x="9109425" y="5900384"/>
            <a:ext cx="1897666" cy="781394"/>
          </a:xfrm>
        </p:spPr>
        <p:txBody>
          <a:bodyPr rtlCol="0" anchor="ctr">
            <a:noAutofit/>
          </a:bodyPr>
          <a:lstStyle>
            <a:lvl1pPr marL="0" indent="0" algn="r" rtl="0">
              <a:spcBef>
                <a:spcPts val="0"/>
              </a:spcBef>
              <a:buNone/>
              <a:defRPr sz="4600" baseline="0">
                <a:solidFill>
                  <a:schemeClr val="tx1">
                    <a:alpha val="63000"/>
                  </a:schemeClr>
                </a:solidFill>
              </a:defRPr>
            </a:lvl1pPr>
            <a:lvl2pPr marL="0" indent="0" algn="l" rtl="0">
              <a:spcBef>
                <a:spcPts val="0"/>
              </a:spcBef>
              <a:buNone/>
              <a:defRPr sz="3200"/>
            </a:lvl2pPr>
            <a:lvl3pPr marL="0" indent="0" algn="l" rtl="0">
              <a:spcBef>
                <a:spcPts val="0"/>
              </a:spcBef>
              <a:buNone/>
              <a:defRPr sz="3200"/>
            </a:lvl3pPr>
            <a:lvl4pPr marL="0" indent="0" algn="l" rtl="0">
              <a:spcBef>
                <a:spcPts val="0"/>
              </a:spcBef>
              <a:buNone/>
              <a:defRPr sz="3200"/>
            </a:lvl4pPr>
            <a:lvl5pPr marL="0" indent="0" algn="l" rtl="0">
              <a:spcBef>
                <a:spcPts val="0"/>
              </a:spcBef>
              <a:buNone/>
              <a:defRPr sz="3200"/>
            </a:lvl5pPr>
            <a:lvl6pPr marL="0" indent="0" algn="l" rtl="0">
              <a:spcBef>
                <a:spcPts val="0"/>
              </a:spcBef>
              <a:buNone/>
              <a:defRPr sz="3200"/>
            </a:lvl6pPr>
            <a:lvl7pPr marL="0" indent="0" algn="l" rtl="0">
              <a:spcBef>
                <a:spcPts val="0"/>
              </a:spcBef>
              <a:buNone/>
              <a:defRPr sz="3200"/>
            </a:lvl7pPr>
            <a:lvl8pPr marL="0" indent="0" algn="l" rtl="0">
              <a:spcBef>
                <a:spcPts val="0"/>
              </a:spcBef>
              <a:buNone/>
              <a:defRPr sz="3200"/>
            </a:lvl8pPr>
            <a:lvl9pPr marL="0" indent="0" algn="l" rtl="0">
              <a:spcBef>
                <a:spcPts val="0"/>
              </a:spcBef>
              <a:buNone/>
              <a:defRPr sz="3200"/>
            </a:lvl9pPr>
          </a:lstStyle>
          <a:p>
            <a:pPr lvl="0" rtl="0"/>
            <a:r>
              <a:rPr lang="de-DE" noProof="0" dirty="0" smtClean="0"/>
              <a:t>Punkte</a:t>
            </a:r>
            <a:endParaRPr lang="de-DE" noProof="0" dirty="0"/>
          </a:p>
        </p:txBody>
      </p:sp>
      <p:sp>
        <p:nvSpPr>
          <p:cNvPr id="10" name="Zurück zum Spielbrett">
            <a:hlinkClick r:id="rId2" action="ppaction://hlinksldjump"/>
          </p:cNvPr>
          <p:cNvSpPr/>
          <p:nvPr userDrawn="1"/>
        </p:nvSpPr>
        <p:spPr bwMode="invGray">
          <a:xfrm rot="16200000">
            <a:off x="169030"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
        <p:nvSpPr>
          <p:cNvPr id="5" name="Titel 4"/>
          <p:cNvSpPr>
            <a:spLocks noGrp="1"/>
          </p:cNvSpPr>
          <p:nvPr>
            <p:ph type="title" hasCustomPrompt="1"/>
          </p:nvPr>
        </p:nvSpPr>
        <p:spPr/>
        <p:txBody>
          <a:bodyPr rtlCol="0"/>
          <a:lstStyle>
            <a:lvl1pPr algn="l" rtl="0">
              <a:defRPr>
                <a:solidFill>
                  <a:schemeClr val="tx1">
                    <a:alpha val="63000"/>
                  </a:schemeClr>
                </a:solidFill>
              </a:defRPr>
            </a:lvl1pPr>
          </a:lstStyle>
          <a:p>
            <a:pPr rtl="0"/>
            <a:r>
              <a:rPr lang="de-DE" noProof="0" dirty="0" smtClean="0"/>
              <a:t>Kategorie 3</a:t>
            </a:r>
            <a:endParaRPr lang="de-DE" noProof="0" dirty="0"/>
          </a:p>
        </p:txBody>
      </p:sp>
      <p:sp>
        <p:nvSpPr>
          <p:cNvPr id="12" name="Zurück zum Spielbrett">
            <a:hlinkClick r:id="" action="ppaction://hlinkshowjump?jump=nextslide"/>
          </p:cNvPr>
          <p:cNvSpPr/>
          <p:nvPr userDrawn="1"/>
        </p:nvSpPr>
        <p:spPr bwMode="invGray">
          <a:xfrm rot="5400000" flipH="1">
            <a:off x="11220383" y="5941115"/>
            <a:ext cx="795528" cy="685800"/>
          </a:xfrm>
          <a:prstGeom prst="triangle">
            <a:avLst/>
          </a:prstGeom>
          <a:solidFill>
            <a:srgbClr val="FFFFFF">
              <a:alpha val="13000"/>
            </a:srgbClr>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de-DE" noProof="0" dirty="0">
              <a:solidFill>
                <a:schemeClr val="tx1"/>
              </a:solidFill>
            </a:endParaRPr>
          </a:p>
        </p:txBody>
      </p:sp>
    </p:spTree>
    <p:extLst>
      <p:ext uri="{BB962C8B-B14F-4D97-AF65-F5344CB8AC3E}">
        <p14:creationId xmlns:p14="http://schemas.microsoft.com/office/powerpoint/2010/main" val="3709620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133588" y="5900384"/>
            <a:ext cx="7969542" cy="781394"/>
          </a:xfrm>
          <a:prstGeom prst="rect">
            <a:avLst/>
          </a:prstGeom>
        </p:spPr>
        <p:txBody>
          <a:bodyPr vert="horz" lIns="91440" tIns="45720" rIns="91440" bIns="45720" rtlCol="0" anchor="ctr">
            <a:normAutofit/>
          </a:bodyPr>
          <a:lstStyle/>
          <a:p>
            <a:pPr rtl="0"/>
            <a:r>
              <a:rPr lang="de-DE" noProof="0" dirty="0" smtClean="0"/>
              <a:t>Titelmasterformat durch Klicken bearbeiten</a:t>
            </a:r>
            <a:endParaRPr lang="de-DE" noProof="0" dirty="0"/>
          </a:p>
        </p:txBody>
      </p:sp>
      <p:sp>
        <p:nvSpPr>
          <p:cNvPr id="3" name="Textplatzhalter 2"/>
          <p:cNvSpPr>
            <a:spLocks noGrp="1"/>
          </p:cNvSpPr>
          <p:nvPr>
            <p:ph type="body" idx="1"/>
          </p:nvPr>
        </p:nvSpPr>
        <p:spPr>
          <a:xfrm>
            <a:off x="1133588" y="1825625"/>
            <a:ext cx="10220212" cy="4074759"/>
          </a:xfrm>
          <a:prstGeom prst="rect">
            <a:avLst/>
          </a:prstGeom>
        </p:spPr>
        <p:txBody>
          <a:bodyPr vert="horz" lIns="91440" tIns="45720" rIns="91440" bIns="45720" rtlCol="0">
            <a:normAutofit/>
          </a:bodyPr>
          <a:lstStyle/>
          <a:p>
            <a:pPr lvl="0" rtl="0"/>
            <a:r>
              <a:rPr lang="de-DE" noProof="0" dirty="0" smtClean="0"/>
              <a:t>Textmasterformat bearbeiten</a:t>
            </a:r>
          </a:p>
          <a:p>
            <a:pPr lvl="1" rtl="0"/>
            <a:r>
              <a:rPr lang="de-DE" noProof="0" dirty="0" smtClean="0"/>
              <a:t>Zweite Ebene</a:t>
            </a:r>
          </a:p>
          <a:p>
            <a:pPr lvl="2" rtl="0"/>
            <a:r>
              <a:rPr lang="de-DE" noProof="0" dirty="0" smtClean="0"/>
              <a:t>Dritte Ebene</a:t>
            </a:r>
          </a:p>
          <a:p>
            <a:pPr lvl="3" rtl="0"/>
            <a:r>
              <a:rPr lang="de-DE" noProof="0" dirty="0" smtClean="0"/>
              <a:t>Vierte Ebene</a:t>
            </a:r>
          </a:p>
          <a:p>
            <a:pPr lvl="4" rtl="0"/>
            <a:r>
              <a:rPr lang="de-DE" noProof="0" dirty="0" smtClean="0"/>
              <a:t>Fünfte Ebene</a:t>
            </a:r>
            <a:endParaRPr lang="de-DE" noProof="0" dirty="0"/>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rtl="0">
              <a:defRPr sz="1200">
                <a:solidFill>
                  <a:schemeClr val="tx1">
                    <a:tint val="75000"/>
                  </a:schemeClr>
                </a:solidFill>
              </a:defRPr>
            </a:lvl1pPr>
          </a:lstStyle>
          <a:p>
            <a:fld id="{281CBE10-DF94-459A-9860-376B6F279818}" type="datetime1">
              <a:rPr lang="de-DE" smtClean="0"/>
              <a:pPr/>
              <a:t>07.08.2015</a:t>
            </a:fld>
            <a:endParaRPr lang="de-DE" dirty="0"/>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rtl="0">
              <a:defRPr sz="1200">
                <a:solidFill>
                  <a:schemeClr val="tx1">
                    <a:tint val="75000"/>
                  </a:schemeClr>
                </a:solidFill>
              </a:defRPr>
            </a:lvl1pPr>
          </a:lstStyle>
          <a:p>
            <a:pPr rtl="0"/>
            <a:endParaRPr lang="de-DE" noProof="0"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rtl="0">
              <a:defRPr sz="1200">
                <a:solidFill>
                  <a:schemeClr val="tx1">
                    <a:tint val="75000"/>
                  </a:schemeClr>
                </a:solidFill>
              </a:defRPr>
            </a:lvl1pPr>
          </a:lstStyle>
          <a:p>
            <a:pPr algn="r"/>
            <a:r>
              <a:rPr lang="de-DE" dirty="0" smtClean="0"/>
              <a:t>‹Nr.›</a:t>
            </a:r>
            <a:endParaRPr lang="de-DE" dirty="0"/>
          </a:p>
        </p:txBody>
      </p:sp>
    </p:spTree>
    <p:extLst>
      <p:ext uri="{BB962C8B-B14F-4D97-AF65-F5344CB8AC3E}">
        <p14:creationId xmlns:p14="http://schemas.microsoft.com/office/powerpoint/2010/main" val="4275971432"/>
      </p:ext>
    </p:extLst>
  </p:cSld>
  <p:clrMap bg1="dk1" tx1="lt1" bg2="dk2" tx2="lt2" accent1="accent1" accent2="accent2" accent3="accent3" accent4="accent4" accent5="accent5" accent6="accent6" hlink="hlink" folHlink="folHlink"/>
  <p:sldLayoutIdLst>
    <p:sldLayoutId id="2147483655" r:id="rId1"/>
    <p:sldLayoutId id="2147483659" r:id="rId2"/>
    <p:sldLayoutId id="2147483666" r:id="rId3"/>
    <p:sldLayoutId id="2147483668" r:id="rId4"/>
    <p:sldLayoutId id="2147483662" r:id="rId5"/>
    <p:sldLayoutId id="2147483669" r:id="rId6"/>
    <p:sldLayoutId id="2147483670" r:id="rId7"/>
    <p:sldLayoutId id="2147483663" r:id="rId8"/>
    <p:sldLayoutId id="2147483671" r:id="rId9"/>
    <p:sldLayoutId id="2147483672" r:id="rId10"/>
    <p:sldLayoutId id="2147483664" r:id="rId11"/>
    <p:sldLayoutId id="2147483673" r:id="rId12"/>
    <p:sldLayoutId id="2147483674" r:id="rId13"/>
    <p:sldLayoutId id="2147483665" r:id="rId14"/>
    <p:sldLayoutId id="2147483675" r:id="rId15"/>
    <p:sldLayoutId id="2147483676" r:id="rId16"/>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2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5.xml"/><Relationship Id="rId18" Type="http://schemas.openxmlformats.org/officeDocument/2006/relationships/slide" Target="slide36.xml"/><Relationship Id="rId26" Type="http://schemas.openxmlformats.org/officeDocument/2006/relationships/slide" Target="slide53.xml"/><Relationship Id="rId3" Type="http://schemas.openxmlformats.org/officeDocument/2006/relationships/slide" Target="slide3.xml"/><Relationship Id="rId21" Type="http://schemas.openxmlformats.org/officeDocument/2006/relationships/slide" Target="slide42.xml"/><Relationship Id="rId7" Type="http://schemas.openxmlformats.org/officeDocument/2006/relationships/slide" Target="slide11.xml"/><Relationship Id="rId12" Type="http://schemas.openxmlformats.org/officeDocument/2006/relationships/slide" Target="slide22.xml"/><Relationship Id="rId17" Type="http://schemas.openxmlformats.org/officeDocument/2006/relationships/slide" Target="slide33.xml"/><Relationship Id="rId25" Type="http://schemas.openxmlformats.org/officeDocument/2006/relationships/slide" Target="slide51.xml"/><Relationship Id="rId2" Type="http://schemas.openxmlformats.org/officeDocument/2006/relationships/notesSlide" Target="../notesSlides/notesSlide1.xml"/><Relationship Id="rId16" Type="http://schemas.openxmlformats.org/officeDocument/2006/relationships/slide" Target="slide31.xml"/><Relationship Id="rId20" Type="http://schemas.openxmlformats.org/officeDocument/2006/relationships/slide" Target="slide40.xml"/><Relationship Id="rId1" Type="http://schemas.openxmlformats.org/officeDocument/2006/relationships/slideLayout" Target="../slideLayouts/slideLayout1.xml"/><Relationship Id="rId6" Type="http://schemas.openxmlformats.org/officeDocument/2006/relationships/slide" Target="slide9.xml"/><Relationship Id="rId11" Type="http://schemas.openxmlformats.org/officeDocument/2006/relationships/slide" Target="slide20.xml"/><Relationship Id="rId24" Type="http://schemas.openxmlformats.org/officeDocument/2006/relationships/slide" Target="slide49.xml"/><Relationship Id="rId5" Type="http://schemas.openxmlformats.org/officeDocument/2006/relationships/slide" Target="slide7.xml"/><Relationship Id="rId15" Type="http://schemas.openxmlformats.org/officeDocument/2006/relationships/slide" Target="slide29.xml"/><Relationship Id="rId23" Type="http://schemas.openxmlformats.org/officeDocument/2006/relationships/slide" Target="slide47.xml"/><Relationship Id="rId10" Type="http://schemas.openxmlformats.org/officeDocument/2006/relationships/slide" Target="slide18.xml"/><Relationship Id="rId19" Type="http://schemas.openxmlformats.org/officeDocument/2006/relationships/slide" Target="slide38.xml"/><Relationship Id="rId4" Type="http://schemas.openxmlformats.org/officeDocument/2006/relationships/slide" Target="slide5.xml"/><Relationship Id="rId9" Type="http://schemas.openxmlformats.org/officeDocument/2006/relationships/slide" Target="slide16.xml"/><Relationship Id="rId14" Type="http://schemas.openxmlformats.org/officeDocument/2006/relationships/slide" Target="slide27.xml"/><Relationship Id="rId22" Type="http://schemas.openxmlformats.org/officeDocument/2006/relationships/slide" Target="slide44.xml"/><Relationship Id="rId27" Type="http://schemas.openxmlformats.org/officeDocument/2006/relationships/slide" Target="slide5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8.xml"/><Relationship Id="rId1" Type="http://schemas.openxmlformats.org/officeDocument/2006/relationships/slideLayout" Target="../slideLayouts/slideLayout16.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platzhalter 62"/>
          <p:cNvSpPr>
            <a:spLocks noGrp="1"/>
          </p:cNvSpPr>
          <p:nvPr>
            <p:ph type="body" sz="quarter" idx="13"/>
          </p:nvPr>
        </p:nvSpPr>
        <p:spPr/>
        <p:txBody>
          <a:bodyPr rtlCol="0"/>
          <a:lstStyle/>
          <a:p>
            <a:pPr rtl="0"/>
            <a:r>
              <a:rPr lang="de-DE" dirty="0" smtClean="0"/>
              <a:t>Von Daten zu Funktionen</a:t>
            </a:r>
            <a:endParaRPr lang="de-DE" dirty="0"/>
          </a:p>
        </p:txBody>
      </p:sp>
      <p:sp>
        <p:nvSpPr>
          <p:cNvPr id="128" name="Textplatzhalter 127"/>
          <p:cNvSpPr>
            <a:spLocks noGrp="1"/>
          </p:cNvSpPr>
          <p:nvPr>
            <p:ph type="body" sz="quarter" idx="18"/>
          </p:nvPr>
        </p:nvSpPr>
        <p:spPr/>
        <p:txBody>
          <a:bodyPr rtlCol="0"/>
          <a:lstStyle/>
          <a:p>
            <a:pPr rtl="0"/>
            <a:r>
              <a:rPr lang="de-DE" dirty="0" smtClean="0">
                <a:hlinkClick r:id="rId3" action="ppaction://hlinksldjump"/>
              </a:rPr>
              <a:t>10</a:t>
            </a:r>
            <a:endParaRPr lang="de-DE" dirty="0"/>
          </a:p>
        </p:txBody>
      </p:sp>
      <p:sp>
        <p:nvSpPr>
          <p:cNvPr id="133" name="Textplatzhalter 132"/>
          <p:cNvSpPr>
            <a:spLocks noGrp="1"/>
          </p:cNvSpPr>
          <p:nvPr>
            <p:ph type="body" sz="quarter" idx="23"/>
          </p:nvPr>
        </p:nvSpPr>
        <p:spPr/>
        <p:txBody>
          <a:bodyPr rtlCol="0"/>
          <a:lstStyle/>
          <a:p>
            <a:pPr rtl="0"/>
            <a:r>
              <a:rPr lang="de-DE" dirty="0" smtClean="0">
                <a:hlinkClick r:id="rId4" action="ppaction://hlinksldjump"/>
              </a:rPr>
              <a:t>20</a:t>
            </a:r>
            <a:endParaRPr lang="de-DE" dirty="0"/>
          </a:p>
        </p:txBody>
      </p:sp>
      <p:sp>
        <p:nvSpPr>
          <p:cNvPr id="138" name="Textplatzhalter 137"/>
          <p:cNvSpPr>
            <a:spLocks noGrp="1"/>
          </p:cNvSpPr>
          <p:nvPr>
            <p:ph type="body" sz="quarter" idx="28"/>
          </p:nvPr>
        </p:nvSpPr>
        <p:spPr/>
        <p:txBody>
          <a:bodyPr rtlCol="0"/>
          <a:lstStyle/>
          <a:p>
            <a:pPr rtl="0"/>
            <a:r>
              <a:rPr lang="de-DE" dirty="0" smtClean="0">
                <a:hlinkClick r:id="rId5" action="ppaction://hlinksldjump"/>
              </a:rPr>
              <a:t>30</a:t>
            </a:r>
            <a:endParaRPr lang="de-DE" dirty="0"/>
          </a:p>
        </p:txBody>
      </p:sp>
      <p:sp>
        <p:nvSpPr>
          <p:cNvPr id="143" name="Textplatzhalter 142"/>
          <p:cNvSpPr>
            <a:spLocks noGrp="1"/>
          </p:cNvSpPr>
          <p:nvPr>
            <p:ph type="body" sz="quarter" idx="33"/>
          </p:nvPr>
        </p:nvSpPr>
        <p:spPr/>
        <p:txBody>
          <a:bodyPr rtlCol="0"/>
          <a:lstStyle/>
          <a:p>
            <a:pPr rtl="0"/>
            <a:r>
              <a:rPr lang="de-DE" dirty="0" smtClean="0">
                <a:hlinkClick r:id="rId6" action="ppaction://hlinksldjump"/>
              </a:rPr>
              <a:t>40</a:t>
            </a:r>
            <a:endParaRPr lang="de-DE" dirty="0"/>
          </a:p>
        </p:txBody>
      </p:sp>
      <p:sp>
        <p:nvSpPr>
          <p:cNvPr id="148" name="Textplatzhalter 147"/>
          <p:cNvSpPr>
            <a:spLocks noGrp="1"/>
          </p:cNvSpPr>
          <p:nvPr>
            <p:ph type="body" sz="quarter" idx="38"/>
          </p:nvPr>
        </p:nvSpPr>
        <p:spPr/>
        <p:txBody>
          <a:bodyPr rtlCol="0"/>
          <a:lstStyle/>
          <a:p>
            <a:pPr rtl="0"/>
            <a:r>
              <a:rPr lang="de-DE" dirty="0" smtClean="0">
                <a:hlinkClick r:id="rId7" action="ppaction://hlinksldjump"/>
              </a:rPr>
              <a:t>50</a:t>
            </a:r>
            <a:endParaRPr lang="de-DE" dirty="0"/>
          </a:p>
        </p:txBody>
      </p:sp>
      <p:sp>
        <p:nvSpPr>
          <p:cNvPr id="64" name="Textplatzhalter 63"/>
          <p:cNvSpPr>
            <a:spLocks noGrp="1"/>
          </p:cNvSpPr>
          <p:nvPr>
            <p:ph type="body" sz="quarter" idx="14"/>
          </p:nvPr>
        </p:nvSpPr>
        <p:spPr/>
        <p:txBody>
          <a:bodyPr rtlCol="0"/>
          <a:lstStyle/>
          <a:p>
            <a:pPr rtl="0"/>
            <a:r>
              <a:rPr lang="de-DE" dirty="0" smtClean="0"/>
              <a:t>Wachstum und Zerfall</a:t>
            </a:r>
            <a:endParaRPr lang="de-DE" dirty="0"/>
          </a:p>
        </p:txBody>
      </p:sp>
      <p:sp>
        <p:nvSpPr>
          <p:cNvPr id="129" name="Textplatzhalter 128"/>
          <p:cNvSpPr>
            <a:spLocks noGrp="1"/>
          </p:cNvSpPr>
          <p:nvPr>
            <p:ph type="body" sz="quarter" idx="19"/>
          </p:nvPr>
        </p:nvSpPr>
        <p:spPr/>
        <p:txBody>
          <a:bodyPr rtlCol="0"/>
          <a:lstStyle/>
          <a:p>
            <a:pPr rtl="0"/>
            <a:r>
              <a:rPr lang="de-DE" dirty="0" smtClean="0">
                <a:hlinkClick r:id="rId8" action="ppaction://hlinksldjump"/>
              </a:rPr>
              <a:t>10</a:t>
            </a:r>
            <a:endParaRPr lang="de-DE" dirty="0"/>
          </a:p>
        </p:txBody>
      </p:sp>
      <p:sp>
        <p:nvSpPr>
          <p:cNvPr id="134" name="Textplatzhalter 133"/>
          <p:cNvSpPr>
            <a:spLocks noGrp="1"/>
          </p:cNvSpPr>
          <p:nvPr>
            <p:ph type="body" sz="quarter" idx="24"/>
          </p:nvPr>
        </p:nvSpPr>
        <p:spPr/>
        <p:txBody>
          <a:bodyPr rtlCol="0"/>
          <a:lstStyle/>
          <a:p>
            <a:pPr rtl="0"/>
            <a:r>
              <a:rPr lang="de-DE" dirty="0" smtClean="0">
                <a:hlinkClick r:id="rId9" action="ppaction://hlinksldjump"/>
              </a:rPr>
              <a:t>20</a:t>
            </a:r>
            <a:endParaRPr lang="de-DE" dirty="0"/>
          </a:p>
        </p:txBody>
      </p:sp>
      <p:sp>
        <p:nvSpPr>
          <p:cNvPr id="139" name="Textplatzhalter 138"/>
          <p:cNvSpPr>
            <a:spLocks noGrp="1"/>
          </p:cNvSpPr>
          <p:nvPr>
            <p:ph type="body" sz="quarter" idx="29"/>
          </p:nvPr>
        </p:nvSpPr>
        <p:spPr/>
        <p:txBody>
          <a:bodyPr rtlCol="0"/>
          <a:lstStyle/>
          <a:p>
            <a:pPr rtl="0"/>
            <a:r>
              <a:rPr lang="de-DE" dirty="0" smtClean="0">
                <a:hlinkClick r:id="rId10" action="ppaction://hlinksldjump"/>
              </a:rPr>
              <a:t>30</a:t>
            </a:r>
            <a:endParaRPr lang="de-DE" dirty="0"/>
          </a:p>
        </p:txBody>
      </p:sp>
      <p:sp>
        <p:nvSpPr>
          <p:cNvPr id="144" name="Textplatzhalter 143"/>
          <p:cNvSpPr>
            <a:spLocks noGrp="1"/>
          </p:cNvSpPr>
          <p:nvPr>
            <p:ph type="body" sz="quarter" idx="34"/>
          </p:nvPr>
        </p:nvSpPr>
        <p:spPr/>
        <p:txBody>
          <a:bodyPr rtlCol="0"/>
          <a:lstStyle/>
          <a:p>
            <a:pPr rtl="0"/>
            <a:r>
              <a:rPr lang="de-DE" dirty="0" smtClean="0">
                <a:hlinkClick r:id="rId11" action="ppaction://hlinksldjump"/>
              </a:rPr>
              <a:t>40</a:t>
            </a:r>
            <a:endParaRPr lang="de-DE" dirty="0"/>
          </a:p>
        </p:txBody>
      </p:sp>
      <p:sp>
        <p:nvSpPr>
          <p:cNvPr id="149" name="Textplatzhalter 148"/>
          <p:cNvSpPr>
            <a:spLocks noGrp="1"/>
          </p:cNvSpPr>
          <p:nvPr>
            <p:ph type="body" sz="quarter" idx="39"/>
          </p:nvPr>
        </p:nvSpPr>
        <p:spPr/>
        <p:txBody>
          <a:bodyPr rtlCol="0"/>
          <a:lstStyle/>
          <a:p>
            <a:pPr rtl="0"/>
            <a:r>
              <a:rPr lang="de-DE" dirty="0" smtClean="0">
                <a:hlinkClick r:id="rId12" action="ppaction://hlinksldjump"/>
              </a:rPr>
              <a:t>50</a:t>
            </a:r>
            <a:endParaRPr lang="de-DE" dirty="0"/>
          </a:p>
        </p:txBody>
      </p:sp>
      <p:sp>
        <p:nvSpPr>
          <p:cNvPr id="65" name="Textplatzhalter 64"/>
          <p:cNvSpPr>
            <a:spLocks noGrp="1"/>
          </p:cNvSpPr>
          <p:nvPr>
            <p:ph type="body" sz="quarter" idx="15"/>
          </p:nvPr>
        </p:nvSpPr>
        <p:spPr/>
        <p:txBody>
          <a:bodyPr rtlCol="0"/>
          <a:lstStyle/>
          <a:p>
            <a:pPr rtl="0"/>
            <a:r>
              <a:rPr lang="de-DE" dirty="0" smtClean="0"/>
              <a:t>Wahrscheinlichkeitstheorie</a:t>
            </a:r>
            <a:endParaRPr lang="de-DE" dirty="0"/>
          </a:p>
        </p:txBody>
      </p:sp>
      <p:sp>
        <p:nvSpPr>
          <p:cNvPr id="130" name="Textplatzhalter 129"/>
          <p:cNvSpPr>
            <a:spLocks noGrp="1"/>
          </p:cNvSpPr>
          <p:nvPr>
            <p:ph type="body" sz="quarter" idx="20"/>
          </p:nvPr>
        </p:nvSpPr>
        <p:spPr/>
        <p:txBody>
          <a:bodyPr rtlCol="0"/>
          <a:lstStyle/>
          <a:p>
            <a:pPr rtl="0"/>
            <a:r>
              <a:rPr lang="de-DE" dirty="0" smtClean="0">
                <a:hlinkClick r:id="rId13" action="ppaction://hlinksldjump"/>
              </a:rPr>
              <a:t>10</a:t>
            </a:r>
            <a:endParaRPr lang="de-DE" dirty="0"/>
          </a:p>
        </p:txBody>
      </p:sp>
      <p:sp>
        <p:nvSpPr>
          <p:cNvPr id="135" name="Textplatzhalter 134"/>
          <p:cNvSpPr>
            <a:spLocks noGrp="1"/>
          </p:cNvSpPr>
          <p:nvPr>
            <p:ph type="body" sz="quarter" idx="25"/>
          </p:nvPr>
        </p:nvSpPr>
        <p:spPr/>
        <p:txBody>
          <a:bodyPr rtlCol="0"/>
          <a:lstStyle/>
          <a:p>
            <a:pPr rtl="0"/>
            <a:r>
              <a:rPr lang="de-DE" dirty="0" smtClean="0">
                <a:hlinkClick r:id="rId14" action="ppaction://hlinksldjump"/>
              </a:rPr>
              <a:t>20</a:t>
            </a:r>
            <a:endParaRPr lang="de-DE" dirty="0"/>
          </a:p>
        </p:txBody>
      </p:sp>
      <p:sp>
        <p:nvSpPr>
          <p:cNvPr id="140" name="Textplatzhalter 139"/>
          <p:cNvSpPr>
            <a:spLocks noGrp="1"/>
          </p:cNvSpPr>
          <p:nvPr>
            <p:ph type="body" sz="quarter" idx="30"/>
          </p:nvPr>
        </p:nvSpPr>
        <p:spPr/>
        <p:txBody>
          <a:bodyPr rtlCol="0"/>
          <a:lstStyle/>
          <a:p>
            <a:pPr rtl="0"/>
            <a:r>
              <a:rPr lang="de-DE" dirty="0" smtClean="0">
                <a:hlinkClick r:id="rId15" action="ppaction://hlinksldjump"/>
              </a:rPr>
              <a:t>30</a:t>
            </a:r>
            <a:endParaRPr lang="de-DE" dirty="0"/>
          </a:p>
        </p:txBody>
      </p:sp>
      <p:sp>
        <p:nvSpPr>
          <p:cNvPr id="145" name="Textplatzhalter 144"/>
          <p:cNvSpPr>
            <a:spLocks noGrp="1"/>
          </p:cNvSpPr>
          <p:nvPr>
            <p:ph type="body" sz="quarter" idx="35"/>
          </p:nvPr>
        </p:nvSpPr>
        <p:spPr/>
        <p:txBody>
          <a:bodyPr rtlCol="0"/>
          <a:lstStyle/>
          <a:p>
            <a:pPr rtl="0"/>
            <a:r>
              <a:rPr lang="de-DE" dirty="0" smtClean="0">
                <a:hlinkClick r:id="rId16" action="ppaction://hlinksldjump"/>
              </a:rPr>
              <a:t>40</a:t>
            </a:r>
            <a:endParaRPr lang="de-DE" dirty="0"/>
          </a:p>
        </p:txBody>
      </p:sp>
      <p:sp>
        <p:nvSpPr>
          <p:cNvPr id="150" name="Textplatzhalter 149"/>
          <p:cNvSpPr>
            <a:spLocks noGrp="1"/>
          </p:cNvSpPr>
          <p:nvPr>
            <p:ph type="body" sz="quarter" idx="40"/>
          </p:nvPr>
        </p:nvSpPr>
        <p:spPr/>
        <p:txBody>
          <a:bodyPr rtlCol="0"/>
          <a:lstStyle/>
          <a:p>
            <a:pPr rtl="0"/>
            <a:r>
              <a:rPr lang="de-DE" dirty="0" smtClean="0">
                <a:hlinkClick r:id="rId17" action="ppaction://hlinksldjump"/>
              </a:rPr>
              <a:t>50</a:t>
            </a:r>
            <a:endParaRPr lang="de-DE" dirty="0"/>
          </a:p>
        </p:txBody>
      </p:sp>
      <p:sp>
        <p:nvSpPr>
          <p:cNvPr id="66" name="Textplatzhalter 65"/>
          <p:cNvSpPr>
            <a:spLocks noGrp="1"/>
          </p:cNvSpPr>
          <p:nvPr>
            <p:ph type="body" sz="quarter" idx="16"/>
          </p:nvPr>
        </p:nvSpPr>
        <p:spPr/>
        <p:txBody>
          <a:bodyPr rtlCol="0"/>
          <a:lstStyle/>
          <a:p>
            <a:pPr rtl="0"/>
            <a:r>
              <a:rPr lang="de-DE" dirty="0" smtClean="0"/>
              <a:t>Lineare Funktionen</a:t>
            </a:r>
            <a:endParaRPr lang="de-DE" dirty="0"/>
          </a:p>
        </p:txBody>
      </p:sp>
      <p:sp>
        <p:nvSpPr>
          <p:cNvPr id="131" name="Textplatzhalter 130"/>
          <p:cNvSpPr>
            <a:spLocks noGrp="1"/>
          </p:cNvSpPr>
          <p:nvPr>
            <p:ph type="body" sz="quarter" idx="21"/>
          </p:nvPr>
        </p:nvSpPr>
        <p:spPr/>
        <p:txBody>
          <a:bodyPr rtlCol="0"/>
          <a:lstStyle/>
          <a:p>
            <a:pPr rtl="0"/>
            <a:r>
              <a:rPr lang="de-DE" dirty="0" smtClean="0">
                <a:hlinkClick r:id="rId18" action="ppaction://hlinksldjump"/>
              </a:rPr>
              <a:t>10</a:t>
            </a:r>
            <a:endParaRPr lang="de-DE" dirty="0"/>
          </a:p>
        </p:txBody>
      </p:sp>
      <p:sp>
        <p:nvSpPr>
          <p:cNvPr id="136" name="Textplatzhalter 135"/>
          <p:cNvSpPr>
            <a:spLocks noGrp="1"/>
          </p:cNvSpPr>
          <p:nvPr>
            <p:ph type="body" sz="quarter" idx="26"/>
          </p:nvPr>
        </p:nvSpPr>
        <p:spPr/>
        <p:txBody>
          <a:bodyPr rtlCol="0"/>
          <a:lstStyle/>
          <a:p>
            <a:pPr rtl="0"/>
            <a:r>
              <a:rPr lang="de-DE" dirty="0" smtClean="0">
                <a:hlinkClick r:id="rId19" action="ppaction://hlinksldjump"/>
              </a:rPr>
              <a:t>20</a:t>
            </a:r>
            <a:endParaRPr lang="de-DE" dirty="0"/>
          </a:p>
        </p:txBody>
      </p:sp>
      <p:sp>
        <p:nvSpPr>
          <p:cNvPr id="141" name="Textplatzhalter 140"/>
          <p:cNvSpPr>
            <a:spLocks noGrp="1"/>
          </p:cNvSpPr>
          <p:nvPr>
            <p:ph type="body" sz="quarter" idx="31"/>
          </p:nvPr>
        </p:nvSpPr>
        <p:spPr/>
        <p:txBody>
          <a:bodyPr rtlCol="0"/>
          <a:lstStyle/>
          <a:p>
            <a:pPr rtl="0"/>
            <a:r>
              <a:rPr lang="de-DE" dirty="0" smtClean="0">
                <a:hlinkClick r:id="rId20" action="ppaction://hlinksldjump"/>
              </a:rPr>
              <a:t>30</a:t>
            </a:r>
            <a:endParaRPr lang="de-DE" dirty="0"/>
          </a:p>
        </p:txBody>
      </p:sp>
      <p:sp>
        <p:nvSpPr>
          <p:cNvPr id="146" name="Textplatzhalter 145"/>
          <p:cNvSpPr>
            <a:spLocks noGrp="1"/>
          </p:cNvSpPr>
          <p:nvPr>
            <p:ph type="body" sz="quarter" idx="36"/>
          </p:nvPr>
        </p:nvSpPr>
        <p:spPr/>
        <p:txBody>
          <a:bodyPr rtlCol="0"/>
          <a:lstStyle/>
          <a:p>
            <a:pPr rtl="0"/>
            <a:r>
              <a:rPr lang="de-DE" dirty="0" smtClean="0">
                <a:hlinkClick r:id="rId21" action="ppaction://hlinksldjump"/>
              </a:rPr>
              <a:t>40</a:t>
            </a:r>
            <a:endParaRPr lang="de-DE" dirty="0"/>
          </a:p>
        </p:txBody>
      </p:sp>
      <p:sp>
        <p:nvSpPr>
          <p:cNvPr id="151" name="Textplatzhalter 150"/>
          <p:cNvSpPr>
            <a:spLocks noGrp="1"/>
          </p:cNvSpPr>
          <p:nvPr>
            <p:ph type="body" sz="quarter" idx="41"/>
          </p:nvPr>
        </p:nvSpPr>
        <p:spPr/>
        <p:txBody>
          <a:bodyPr rtlCol="0"/>
          <a:lstStyle/>
          <a:p>
            <a:pPr rtl="0"/>
            <a:r>
              <a:rPr lang="de-DE" dirty="0" smtClean="0">
                <a:hlinkClick r:id="rId22" action="ppaction://hlinksldjump"/>
              </a:rPr>
              <a:t>50</a:t>
            </a:r>
            <a:endParaRPr lang="de-DE" dirty="0"/>
          </a:p>
        </p:txBody>
      </p:sp>
      <p:sp>
        <p:nvSpPr>
          <p:cNvPr id="67" name="Textplatzhalter 66"/>
          <p:cNvSpPr>
            <a:spLocks noGrp="1"/>
          </p:cNvSpPr>
          <p:nvPr>
            <p:ph type="body" sz="quarter" idx="17"/>
          </p:nvPr>
        </p:nvSpPr>
        <p:spPr/>
        <p:txBody>
          <a:bodyPr rtlCol="0"/>
          <a:lstStyle/>
          <a:p>
            <a:pPr rtl="0"/>
            <a:r>
              <a:rPr lang="de-DE" dirty="0" smtClean="0"/>
              <a:t>Quadratische Funktionen</a:t>
            </a:r>
            <a:endParaRPr lang="de-DE" dirty="0"/>
          </a:p>
        </p:txBody>
      </p:sp>
      <p:sp>
        <p:nvSpPr>
          <p:cNvPr id="132" name="Textplatzhalter 131"/>
          <p:cNvSpPr>
            <a:spLocks noGrp="1"/>
          </p:cNvSpPr>
          <p:nvPr>
            <p:ph type="body" sz="quarter" idx="22"/>
          </p:nvPr>
        </p:nvSpPr>
        <p:spPr/>
        <p:txBody>
          <a:bodyPr rtlCol="0"/>
          <a:lstStyle/>
          <a:p>
            <a:pPr rtl="0"/>
            <a:r>
              <a:rPr lang="de-DE" dirty="0" smtClean="0">
                <a:hlinkClick r:id="rId23" action="ppaction://hlinksldjump"/>
              </a:rPr>
              <a:t>10</a:t>
            </a:r>
            <a:endParaRPr lang="de-DE" dirty="0"/>
          </a:p>
        </p:txBody>
      </p:sp>
      <p:sp>
        <p:nvSpPr>
          <p:cNvPr id="137" name="Textplatzhalter 136"/>
          <p:cNvSpPr>
            <a:spLocks noGrp="1"/>
          </p:cNvSpPr>
          <p:nvPr>
            <p:ph type="body" sz="quarter" idx="27"/>
          </p:nvPr>
        </p:nvSpPr>
        <p:spPr/>
        <p:txBody>
          <a:bodyPr rtlCol="0"/>
          <a:lstStyle/>
          <a:p>
            <a:pPr rtl="0"/>
            <a:r>
              <a:rPr lang="de-DE" dirty="0" smtClean="0">
                <a:hlinkClick r:id="rId24" action="ppaction://hlinksldjump"/>
              </a:rPr>
              <a:t>20</a:t>
            </a:r>
            <a:endParaRPr lang="de-DE" dirty="0"/>
          </a:p>
        </p:txBody>
      </p:sp>
      <p:sp>
        <p:nvSpPr>
          <p:cNvPr id="142" name="Textplatzhalter 141"/>
          <p:cNvSpPr>
            <a:spLocks noGrp="1"/>
          </p:cNvSpPr>
          <p:nvPr>
            <p:ph type="body" sz="quarter" idx="32"/>
          </p:nvPr>
        </p:nvSpPr>
        <p:spPr/>
        <p:txBody>
          <a:bodyPr rtlCol="0"/>
          <a:lstStyle/>
          <a:p>
            <a:pPr rtl="0"/>
            <a:r>
              <a:rPr lang="de-DE" dirty="0" smtClean="0">
                <a:hlinkClick r:id="rId25" action="ppaction://hlinksldjump"/>
              </a:rPr>
              <a:t>30</a:t>
            </a:r>
            <a:endParaRPr lang="de-DE" dirty="0"/>
          </a:p>
        </p:txBody>
      </p:sp>
      <p:sp>
        <p:nvSpPr>
          <p:cNvPr id="147" name="Textplatzhalter 146"/>
          <p:cNvSpPr>
            <a:spLocks noGrp="1"/>
          </p:cNvSpPr>
          <p:nvPr>
            <p:ph type="body" sz="quarter" idx="37"/>
          </p:nvPr>
        </p:nvSpPr>
        <p:spPr/>
        <p:txBody>
          <a:bodyPr rtlCol="0"/>
          <a:lstStyle/>
          <a:p>
            <a:pPr rtl="0"/>
            <a:r>
              <a:rPr lang="de-DE" dirty="0" smtClean="0">
                <a:hlinkClick r:id="rId26" action="ppaction://hlinksldjump"/>
              </a:rPr>
              <a:t>40</a:t>
            </a:r>
            <a:endParaRPr lang="de-DE" dirty="0"/>
          </a:p>
        </p:txBody>
      </p:sp>
      <p:sp>
        <p:nvSpPr>
          <p:cNvPr id="152" name="Textplatzhalter 151"/>
          <p:cNvSpPr>
            <a:spLocks noGrp="1"/>
          </p:cNvSpPr>
          <p:nvPr>
            <p:ph type="body" sz="quarter" idx="42"/>
          </p:nvPr>
        </p:nvSpPr>
        <p:spPr/>
        <p:txBody>
          <a:bodyPr rtlCol="0"/>
          <a:lstStyle/>
          <a:p>
            <a:pPr rtl="0"/>
            <a:r>
              <a:rPr lang="de-DE" dirty="0" smtClean="0">
                <a:hlinkClick r:id="rId27" action="ppaction://hlinksldjump"/>
              </a:rPr>
              <a:t>50</a:t>
            </a:r>
            <a:endParaRPr lang="de-DE" dirty="0"/>
          </a:p>
        </p:txBody>
      </p:sp>
    </p:spTree>
    <p:extLst>
      <p:ext uri="{BB962C8B-B14F-4D97-AF65-F5344CB8AC3E}">
        <p14:creationId xmlns:p14="http://schemas.microsoft.com/office/powerpoint/2010/main" val="41824642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Wertetabelle, Graph, Funktionsvorschrift, Text</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28913454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a:xfrm>
            <a:off x="1667507" y="869896"/>
            <a:ext cx="8885530" cy="2001892"/>
          </a:xfrm>
        </p:spPr>
        <p:txBody>
          <a:bodyPr rtlCol="0"/>
          <a:lstStyle/>
          <a:p>
            <a:pPr rtl="0"/>
            <a:r>
              <a:rPr lang="de-DE" dirty="0" smtClean="0"/>
              <a:t>Handelt es sich um einen Funktionsgraphen?</a:t>
            </a:r>
          </a:p>
          <a:p>
            <a:pPr rtl="0"/>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3104" y="2334759"/>
            <a:ext cx="3115582" cy="28040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908038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Nein, denn es gibt Stellen, denen zwei Werte zugeordnet werden (z. B. </a:t>
                </a:r>
                <a14:m>
                  <m:oMath xmlns:m="http://schemas.openxmlformats.org/officeDocument/2006/math">
                    <m:r>
                      <a:rPr lang="de-DE" b="0" i="1" smtClean="0">
                        <a:latin typeface="Cambria Math"/>
                      </a:rPr>
                      <m:t>𝑥</m:t>
                    </m:r>
                    <m:r>
                      <a:rPr lang="de-DE" b="0" i="1" smtClean="0">
                        <a:latin typeface="Cambria Math"/>
                      </a:rPr>
                      <m:t>=1</m:t>
                    </m:r>
                  </m:oMath>
                </a14:m>
                <a:r>
                  <a:rPr lang="de-DE" dirty="0" smtClean="0"/>
                  <a:t>)</a:t>
                </a:r>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163202663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smtClean="0"/>
              <a:t>Fragen der Kategorie 2 folgen</a:t>
            </a:r>
            <a:endParaRPr lang="de-DE" dirty="0"/>
          </a:p>
        </p:txBody>
      </p:sp>
    </p:spTree>
    <p:extLst>
      <p:ext uri="{BB962C8B-B14F-4D97-AF65-F5344CB8AC3E}">
        <p14:creationId xmlns:p14="http://schemas.microsoft.com/office/powerpoint/2010/main" val="37829629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ein Beispiel für nach oben beschränktes Wachstum.</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pPr rtl="0"/>
            <a:r>
              <a:rPr lang="de-DE" dirty="0" smtClean="0"/>
              <a:t>Wachstum und Zerfall</a:t>
            </a:r>
            <a:endParaRPr lang="de-DE" dirty="0"/>
          </a:p>
        </p:txBody>
      </p:sp>
    </p:spTree>
    <p:extLst>
      <p:ext uri="{BB962C8B-B14F-4D97-AF65-F5344CB8AC3E}">
        <p14:creationId xmlns:p14="http://schemas.microsoft.com/office/powerpoint/2010/main" val="4035999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Aufladen eines Kondensators, Pflanzenwachstum, ..</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200337199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Worin unterscheiden sich lineares und exponentielles Wachstum?</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12978723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Lineares Wachstum = konstante Änderungsrate</a:t>
            </a:r>
          </a:p>
          <a:p>
            <a:pPr rtl="0"/>
            <a:r>
              <a:rPr lang="de-DE" dirty="0" smtClean="0"/>
              <a:t>Eine Größe erhöht sich in gleichen Zeitabschnitten um den gleichen Summanden.</a:t>
            </a:r>
            <a:endParaRPr lang="de-DE" dirty="0" smtClean="0"/>
          </a:p>
          <a:p>
            <a:pPr rtl="0"/>
            <a:r>
              <a:rPr lang="de-DE" dirty="0" smtClean="0"/>
              <a:t>Exponentiell = konstanter Wachstumsfaktor</a:t>
            </a:r>
          </a:p>
          <a:p>
            <a:pPr rtl="0"/>
            <a:r>
              <a:rPr lang="de-DE" dirty="0" smtClean="0"/>
              <a:t>Eine Größe erhöht sich in gleichen Zeitabschnitten um den gleichen Faktor.</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2572761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Eine Tasse Kaffee kühlt ab. Um welche Art von Wachstum handelt es sich?</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12526537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Exponentielle Abnahme, nach unten beschränkt.</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103114540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smtClean="0"/>
              <a:t>Fragen der Kategorie 1 folgen</a:t>
            </a:r>
            <a:endParaRPr lang="de-DE" dirty="0"/>
          </a:p>
        </p:txBody>
      </p:sp>
    </p:spTree>
    <p:extLst>
      <p:ext uri="{BB962C8B-B14F-4D97-AF65-F5344CB8AC3E}">
        <p14:creationId xmlns:p14="http://schemas.microsoft.com/office/powerpoint/2010/main" val="38603088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Was bedeutet es eine Zahl zu potenzieren?</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701383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Die Zahl wird so oft mit sich selbst multipliziert, wie der Exponent angibt.</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2661282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löst man Exponentialgleichungen?</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29704369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Durch Logarithmieren.</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Wachstum und Zerfall</a:t>
            </a:r>
            <a:endParaRPr lang="de-DE" dirty="0"/>
          </a:p>
        </p:txBody>
      </p:sp>
    </p:spTree>
    <p:extLst>
      <p:ext uri="{BB962C8B-B14F-4D97-AF65-F5344CB8AC3E}">
        <p14:creationId xmlns:p14="http://schemas.microsoft.com/office/powerpoint/2010/main" val="41600038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smtClean="0"/>
              <a:t>Fragen der Kategorie 3 folgen</a:t>
            </a:r>
            <a:endParaRPr lang="de-DE" dirty="0"/>
          </a:p>
        </p:txBody>
      </p:sp>
    </p:spTree>
    <p:extLst>
      <p:ext uri="{BB962C8B-B14F-4D97-AF65-F5344CB8AC3E}">
        <p14:creationId xmlns:p14="http://schemas.microsoft.com/office/powerpoint/2010/main" val="21348036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In welchem Intervall muss die Wahrscheinlichkeit eines Ereignisses in jedem Fall liegen?</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pPr rtl="0"/>
            <a:r>
              <a:rPr lang="de-DE" dirty="0" smtClean="0"/>
              <a:t>Wahrscheinlichkeitstheorie</a:t>
            </a:r>
            <a:endParaRPr lang="de-DE" dirty="0"/>
          </a:p>
        </p:txBody>
      </p:sp>
    </p:spTree>
    <p:extLst>
      <p:ext uri="{BB962C8B-B14F-4D97-AF65-F5344CB8AC3E}">
        <p14:creationId xmlns:p14="http://schemas.microsoft.com/office/powerpoint/2010/main" val="3648209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Jede Wahrscheinlichkeit liegt im Intervall </a:t>
            </a:r>
            <a:r>
              <a:rPr lang="de-DE" dirty="0" smtClean="0"/>
              <a:t>[0;1].</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292369769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lautet die Definition für ein Zufallsexperiment?</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512111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Ein Zufallsexperiment hat mindestens zwei mögliche Ergebnisse. Der Ausgang des Experiments ist ungewiss und es kann beliebig oft (unter gleichen Bedingungen) wiederholt werden.</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14023950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die zwei Pfadregeln.</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3417848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Wann ist eine Zuordnung eine Funktion?</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pPr rtl="0"/>
            <a:r>
              <a:rPr lang="de-DE" dirty="0" smtClean="0"/>
              <a:t>Von Daten zu Funktionen</a:t>
            </a:r>
            <a:endParaRPr lang="de-DE" dirty="0"/>
          </a:p>
        </p:txBody>
      </p:sp>
    </p:spTree>
    <p:extLst>
      <p:ext uri="{BB962C8B-B14F-4D97-AF65-F5344CB8AC3E}">
        <p14:creationId xmlns:p14="http://schemas.microsoft.com/office/powerpoint/2010/main" val="35516359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Entlang eines Pfades werden die Astwahrscheinlichkeiten multipliziert.</a:t>
            </a:r>
          </a:p>
          <a:p>
            <a:pPr rtl="0"/>
            <a:r>
              <a:rPr lang="de-DE" dirty="0" smtClean="0"/>
              <a:t>Entlang der Ergebnisse werden die Wahrscheinlichkeiten addiert.</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4266018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den Unterschied zwischen Ereignis und Ergebnis.</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2772405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Ein Ergebnis beschreibt den Ausgang eines Zufallsexperiments. Alle möglichen Ergebnisse bilden die Ergebnismenge. Ein Ereignis ist eine Teilmenge der </a:t>
            </a:r>
            <a:r>
              <a:rPr lang="de-DE" dirty="0" err="1" smtClean="0"/>
              <a:t>Ergbnismenge</a:t>
            </a:r>
            <a:r>
              <a:rPr lang="de-DE" dirty="0" smtClean="0"/>
              <a:t>.</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42265588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Was ist das Besondere an einem Laplace-Experiment?</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43720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Bei einem Laplace-Experiment ist jedes Ergebnis gleichwahrscheinlich.</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Wahrscheinlichkeitstheorie</a:t>
            </a:r>
            <a:endParaRPr lang="de-DE" dirty="0"/>
          </a:p>
        </p:txBody>
      </p:sp>
    </p:spTree>
    <p:extLst>
      <p:ext uri="{BB962C8B-B14F-4D97-AF65-F5344CB8AC3E}">
        <p14:creationId xmlns:p14="http://schemas.microsoft.com/office/powerpoint/2010/main" val="21234629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smtClean="0"/>
              <a:t>Fragen der Kategorie 4 folgen</a:t>
            </a:r>
            <a:endParaRPr lang="de-DE" dirty="0"/>
          </a:p>
        </p:txBody>
      </p:sp>
    </p:spTree>
    <p:extLst>
      <p:ext uri="{BB962C8B-B14F-4D97-AF65-F5344CB8AC3E}">
        <p14:creationId xmlns:p14="http://schemas.microsoft.com/office/powerpoint/2010/main" val="3739879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nennt man die Graphen von linearen Funktionen?</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2466918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Die Graphen linearer Funktionen heißen Geraden.</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25406506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die allgemeine Funktionsvorschrift einer linearen Funktion.</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3077313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Die Funktionsvorschrift einer linearen Funktion lautet </a:t>
                </a:r>
                <a14:m>
                  <m:oMath xmlns:m="http://schemas.openxmlformats.org/officeDocument/2006/math">
                    <m:r>
                      <a:rPr lang="de-DE" b="0" i="1" smtClean="0">
                        <a:latin typeface="Cambria Math"/>
                      </a:rPr>
                      <m:t>𝑓</m:t>
                    </m:r>
                    <m:d>
                      <m:dPr>
                        <m:ctrlPr>
                          <a:rPr lang="de-DE" b="0" i="1" smtClean="0">
                            <a:latin typeface="Cambria Math"/>
                          </a:rPr>
                        </m:ctrlPr>
                      </m:dPr>
                      <m:e>
                        <m:r>
                          <a:rPr lang="de-DE" b="0" i="1" smtClean="0">
                            <a:latin typeface="Cambria Math"/>
                          </a:rPr>
                          <m:t>𝑥</m:t>
                        </m:r>
                      </m:e>
                    </m:d>
                    <m:r>
                      <a:rPr lang="de-DE" b="0" i="1" smtClean="0">
                        <a:latin typeface="Cambria Math"/>
                      </a:rPr>
                      <m:t>=</m:t>
                    </m:r>
                    <m:r>
                      <a:rPr lang="de-DE" b="0" i="1" smtClean="0">
                        <a:latin typeface="Cambria Math"/>
                      </a:rPr>
                      <m:t>𝑚𝑥</m:t>
                    </m:r>
                    <m:r>
                      <a:rPr lang="de-DE" b="0" i="1" smtClean="0">
                        <a:latin typeface="Cambria Math"/>
                      </a:rPr>
                      <m:t>+</m:t>
                    </m:r>
                    <m:r>
                      <a:rPr lang="de-DE" b="0" i="1" smtClean="0">
                        <a:latin typeface="Cambria Math"/>
                      </a:rPr>
                      <m:t>𝑏</m:t>
                    </m:r>
                  </m:oMath>
                </a14:m>
                <a:r>
                  <a:rPr lang="de-DE" dirty="0" smtClean="0"/>
                  <a:t>.</a:t>
                </a:r>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32836931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Jede Zuordnung, bei der jedem Element aus der Ausgangsmenge genau ein Element aus der Bildmenge zugeordnet wird, ist eine Funktion.</a:t>
            </a:r>
            <a:endParaRPr lang="de-DE" dirty="0"/>
          </a:p>
        </p:txBody>
      </p:sp>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23291719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oft schneidet eine lineare Funktion die y-Achse?</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42462331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Eine lineare Funktion schneidet die y-Achse genau einmal, nämlich im Punkt </a:t>
                </a:r>
                <a14:m>
                  <m:oMath xmlns:m="http://schemas.openxmlformats.org/officeDocument/2006/math">
                    <m:sSub>
                      <m:sSubPr>
                        <m:ctrlPr>
                          <a:rPr lang="de-DE" b="0" i="1" smtClean="0">
                            <a:latin typeface="Cambria Math"/>
                          </a:rPr>
                        </m:ctrlPr>
                      </m:sSubPr>
                      <m:e>
                        <m:r>
                          <a:rPr lang="de-DE" b="0" i="1" smtClean="0">
                            <a:latin typeface="Cambria Math"/>
                          </a:rPr>
                          <m:t>𝑆</m:t>
                        </m:r>
                      </m:e>
                      <m:sub>
                        <m:r>
                          <a:rPr lang="de-DE" b="0" i="1" smtClean="0">
                            <a:latin typeface="Cambria Math"/>
                          </a:rPr>
                          <m:t>𝑦</m:t>
                        </m:r>
                      </m:sub>
                    </m:sSub>
                    <m:d>
                      <m:dPr>
                        <m:ctrlPr>
                          <a:rPr lang="de-DE" b="0" i="1" smtClean="0">
                            <a:latin typeface="Cambria Math"/>
                          </a:rPr>
                        </m:ctrlPr>
                      </m:dPr>
                      <m:e>
                        <m:r>
                          <a:rPr lang="de-DE" b="0" i="1" smtClean="0">
                            <a:latin typeface="Cambria Math"/>
                          </a:rPr>
                          <m:t>0;</m:t>
                        </m:r>
                        <m:r>
                          <a:rPr lang="de-DE" b="0" i="1" smtClean="0">
                            <a:latin typeface="Cambria Math"/>
                          </a:rPr>
                          <m:t>𝑏</m:t>
                        </m:r>
                      </m:e>
                    </m:d>
                    <m:r>
                      <a:rPr lang="de-DE" b="0" i="1" smtClean="0">
                        <a:latin typeface="Cambria Math"/>
                      </a:rPr>
                      <m:t>.</m:t>
                    </m:r>
                  </m:oMath>
                </a14:m>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76605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erkennt man an der Funktionsvorschrift einer linearen Funktion, ob der zugehörige Graph steigt oder fällt?</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pPr rtl="0"/>
            <a:r>
              <a:rPr lang="de-DE" dirty="0" smtClean="0"/>
              <a:t>Kategorie 4</a:t>
            </a:r>
            <a:endParaRPr lang="de-DE" dirty="0"/>
          </a:p>
        </p:txBody>
      </p:sp>
    </p:spTree>
    <p:extLst>
      <p:ext uri="{BB962C8B-B14F-4D97-AF65-F5344CB8AC3E}">
        <p14:creationId xmlns:p14="http://schemas.microsoft.com/office/powerpoint/2010/main" val="11624074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Der Faktor </a:t>
                </a:r>
                <a14:m>
                  <m:oMath xmlns:m="http://schemas.openxmlformats.org/officeDocument/2006/math">
                    <m:r>
                      <a:rPr lang="de-DE" b="0" i="1" smtClean="0">
                        <a:latin typeface="Cambria Math"/>
                      </a:rPr>
                      <m:t>𝑚</m:t>
                    </m:r>
                  </m:oMath>
                </a14:m>
                <a:r>
                  <a:rPr lang="de-DE" dirty="0" smtClean="0"/>
                  <a:t> vor </a:t>
                </a:r>
                <a14:m>
                  <m:oMath xmlns:m="http://schemas.openxmlformats.org/officeDocument/2006/math">
                    <m:r>
                      <a:rPr lang="de-DE" b="0" i="1" smtClean="0">
                        <a:latin typeface="Cambria Math"/>
                      </a:rPr>
                      <m:t>𝑥</m:t>
                    </m:r>
                  </m:oMath>
                </a14:m>
                <a:r>
                  <a:rPr lang="de-DE" dirty="0" smtClean="0"/>
                  <a:t> in der Funktionsvorschrift liefert die Steigung. Ist </a:t>
                </a:r>
                <a14:m>
                  <m:oMath xmlns:m="http://schemas.openxmlformats.org/officeDocument/2006/math">
                    <m:r>
                      <a:rPr lang="de-DE" b="0" i="1" smtClean="0">
                        <a:latin typeface="Cambria Math"/>
                      </a:rPr>
                      <m:t>𝑚</m:t>
                    </m:r>
                    <m:r>
                      <a:rPr lang="de-DE" b="0" i="1" smtClean="0">
                        <a:latin typeface="Cambria Math"/>
                      </a:rPr>
                      <m:t>&lt;0</m:t>
                    </m:r>
                  </m:oMath>
                </a14:m>
                <a:r>
                  <a:rPr lang="de-DE" dirty="0" smtClean="0"/>
                  <a:t>, so fällt der Graph, ist </a:t>
                </a:r>
                <a14:m>
                  <m:oMath xmlns:m="http://schemas.openxmlformats.org/officeDocument/2006/math">
                    <m:r>
                      <a:rPr lang="de-DE" b="0" i="1" smtClean="0">
                        <a:latin typeface="Cambria Math"/>
                      </a:rPr>
                      <m:t>𝑚</m:t>
                    </m:r>
                    <m:r>
                      <a:rPr lang="de-DE" b="0" i="1" smtClean="0">
                        <a:latin typeface="Cambria Math"/>
                      </a:rPr>
                      <m:t>&gt;0</m:t>
                    </m:r>
                  </m:oMath>
                </a14:m>
                <a:r>
                  <a:rPr lang="de-DE" dirty="0" smtClean="0"/>
                  <a:t> steigt der </a:t>
                </a:r>
                <a:r>
                  <a:rPr lang="de-DE" dirty="0" smtClean="0"/>
                  <a:t>Graph.</a:t>
                </a:r>
                <a:endParaRPr lang="de-DE" dirty="0" smtClean="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r="-549"/>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3244610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Wie berechnet man die Steigung der Geraden durch zwei Punkte </a:t>
                </a:r>
                <a14:m>
                  <m:oMath xmlns:m="http://schemas.openxmlformats.org/officeDocument/2006/math">
                    <m:sSub>
                      <m:sSubPr>
                        <m:ctrlPr>
                          <a:rPr lang="de-DE" b="0" i="1" smtClean="0">
                            <a:latin typeface="Cambria Math"/>
                          </a:rPr>
                        </m:ctrlPr>
                      </m:sSubPr>
                      <m:e>
                        <m:r>
                          <a:rPr lang="de-DE" b="0" i="1" smtClean="0">
                            <a:latin typeface="Cambria Math"/>
                          </a:rPr>
                          <m:t>𝑃</m:t>
                        </m:r>
                      </m:e>
                      <m:sub>
                        <m:r>
                          <a:rPr lang="de-DE" b="0" i="1" smtClean="0">
                            <a:latin typeface="Cambria Math"/>
                          </a:rPr>
                          <m:t>1</m:t>
                        </m:r>
                      </m:sub>
                    </m:sSub>
                  </m:oMath>
                </a14:m>
                <a:r>
                  <a:rPr lang="de-DE" dirty="0" smtClean="0"/>
                  <a:t> und </a:t>
                </a:r>
                <a14:m>
                  <m:oMath xmlns:m="http://schemas.openxmlformats.org/officeDocument/2006/math">
                    <m:sSub>
                      <m:sSubPr>
                        <m:ctrlPr>
                          <a:rPr lang="de-DE" b="0" i="1" smtClean="0">
                            <a:latin typeface="Cambria Math"/>
                          </a:rPr>
                        </m:ctrlPr>
                      </m:sSubPr>
                      <m:e>
                        <m:r>
                          <a:rPr lang="de-DE" b="0" i="1" smtClean="0">
                            <a:latin typeface="Cambria Math"/>
                          </a:rPr>
                          <m:t>𝑃</m:t>
                        </m:r>
                      </m:e>
                      <m:sub>
                        <m:r>
                          <a:rPr lang="de-DE" b="0" i="1" smtClean="0">
                            <a:latin typeface="Cambria Math"/>
                          </a:rPr>
                          <m:t>2</m:t>
                        </m:r>
                      </m:sub>
                    </m:sSub>
                  </m:oMath>
                </a14:m>
                <a:r>
                  <a:rPr lang="de-DE" dirty="0" smtClean="0"/>
                  <a:t>?</a:t>
                </a:r>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r="-1509"/>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Lineare Funktionen</a:t>
            </a:r>
            <a:endParaRPr lang="de-DE" dirty="0"/>
          </a:p>
        </p:txBody>
      </p:sp>
    </p:spTree>
    <p:extLst>
      <p:ext uri="{BB962C8B-B14F-4D97-AF65-F5344CB8AC3E}">
        <p14:creationId xmlns:p14="http://schemas.microsoft.com/office/powerpoint/2010/main" val="280656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14:m>
                  <m:oMathPara xmlns:m="http://schemas.openxmlformats.org/officeDocument/2006/math">
                    <m:oMathParaPr>
                      <m:jc m:val="centerGroup"/>
                    </m:oMathParaPr>
                    <m:oMath xmlns:m="http://schemas.openxmlformats.org/officeDocument/2006/math">
                      <m:r>
                        <a:rPr lang="de-DE" b="0" i="1" dirty="0" smtClean="0">
                          <a:latin typeface="Cambria Math"/>
                        </a:rPr>
                        <m:t>𝑚</m:t>
                      </m:r>
                      <m:r>
                        <a:rPr lang="de-DE" b="0" i="1" dirty="0" smtClean="0">
                          <a:latin typeface="Cambria Math"/>
                        </a:rPr>
                        <m:t>=</m:t>
                      </m:r>
                      <m:f>
                        <m:fPr>
                          <m:ctrlPr>
                            <a:rPr lang="de-DE" b="0" i="1" dirty="0" smtClean="0">
                              <a:latin typeface="Cambria Math"/>
                            </a:rPr>
                          </m:ctrlPr>
                        </m:fPr>
                        <m:num>
                          <m:sSub>
                            <m:sSubPr>
                              <m:ctrlPr>
                                <a:rPr lang="de-DE" b="0" i="1" dirty="0" smtClean="0">
                                  <a:latin typeface="Cambria Math"/>
                                </a:rPr>
                              </m:ctrlPr>
                            </m:sSubPr>
                            <m:e>
                              <m:r>
                                <a:rPr lang="de-DE" b="0" i="1" dirty="0" smtClean="0">
                                  <a:latin typeface="Cambria Math"/>
                                </a:rPr>
                                <m:t>𝑦</m:t>
                              </m:r>
                            </m:e>
                            <m:sub>
                              <m:r>
                                <a:rPr lang="de-DE" b="0" i="1" dirty="0" smtClean="0">
                                  <a:latin typeface="Cambria Math"/>
                                </a:rPr>
                                <m:t>2</m:t>
                              </m:r>
                            </m:sub>
                          </m:sSub>
                          <m:r>
                            <a:rPr lang="de-DE" b="0" i="1" dirty="0" smtClean="0">
                              <a:latin typeface="Cambria Math"/>
                            </a:rPr>
                            <m:t>−</m:t>
                          </m:r>
                          <m:sSub>
                            <m:sSubPr>
                              <m:ctrlPr>
                                <a:rPr lang="de-DE" b="0" i="1" dirty="0" smtClean="0">
                                  <a:latin typeface="Cambria Math"/>
                                </a:rPr>
                              </m:ctrlPr>
                            </m:sSubPr>
                            <m:e>
                              <m:r>
                                <a:rPr lang="de-DE" b="0" i="1" dirty="0" smtClean="0">
                                  <a:latin typeface="Cambria Math"/>
                                </a:rPr>
                                <m:t>𝑦</m:t>
                              </m:r>
                            </m:e>
                            <m:sub>
                              <m:r>
                                <a:rPr lang="de-DE" b="0" i="1" dirty="0" smtClean="0">
                                  <a:latin typeface="Cambria Math"/>
                                </a:rPr>
                                <m:t>1</m:t>
                              </m:r>
                            </m:sub>
                          </m:sSub>
                        </m:num>
                        <m:den>
                          <m:sSub>
                            <m:sSubPr>
                              <m:ctrlPr>
                                <a:rPr lang="de-DE" b="0" i="1" dirty="0" smtClean="0">
                                  <a:latin typeface="Cambria Math"/>
                                </a:rPr>
                              </m:ctrlPr>
                            </m:sSubPr>
                            <m:e>
                              <m:r>
                                <a:rPr lang="de-DE" b="0" i="1" dirty="0" smtClean="0">
                                  <a:latin typeface="Cambria Math"/>
                                </a:rPr>
                                <m:t>𝑥</m:t>
                              </m:r>
                            </m:e>
                            <m:sub>
                              <m:r>
                                <a:rPr lang="de-DE" b="0" i="1" dirty="0" smtClean="0">
                                  <a:latin typeface="Cambria Math"/>
                                </a:rPr>
                                <m:t>2</m:t>
                              </m:r>
                            </m:sub>
                          </m:sSub>
                          <m:r>
                            <a:rPr lang="de-DE" b="0" i="1" dirty="0" smtClean="0">
                              <a:latin typeface="Cambria Math"/>
                            </a:rPr>
                            <m:t>−</m:t>
                          </m:r>
                          <m:sSub>
                            <m:sSubPr>
                              <m:ctrlPr>
                                <a:rPr lang="de-DE" b="0" i="1" dirty="0" smtClean="0">
                                  <a:latin typeface="Cambria Math"/>
                                </a:rPr>
                              </m:ctrlPr>
                            </m:sSubPr>
                            <m:e>
                              <m:r>
                                <a:rPr lang="de-DE" b="0" i="1" dirty="0" smtClean="0">
                                  <a:latin typeface="Cambria Math"/>
                                </a:rPr>
                                <m:t>𝑥</m:t>
                              </m:r>
                            </m:e>
                            <m:sub>
                              <m:r>
                                <a:rPr lang="de-DE" b="0" i="1" dirty="0" smtClean="0">
                                  <a:latin typeface="Cambria Math"/>
                                </a:rPr>
                                <m:t>1</m:t>
                              </m:r>
                            </m:sub>
                          </m:sSub>
                        </m:den>
                      </m:f>
                      <m:r>
                        <a:rPr lang="de-DE" b="0" i="1" dirty="0" smtClean="0">
                          <a:latin typeface="Cambria Math"/>
                        </a:rPr>
                        <m:t>=</m:t>
                      </m:r>
                      <m:f>
                        <m:fPr>
                          <m:ctrlPr>
                            <a:rPr lang="de-DE" b="0" i="1" dirty="0" smtClean="0">
                              <a:latin typeface="Cambria Math"/>
                            </a:rPr>
                          </m:ctrlPr>
                        </m:fPr>
                        <m:num>
                          <m:r>
                            <a:rPr lang="de-DE" b="0" i="1" dirty="0" smtClean="0">
                              <a:latin typeface="Cambria Math"/>
                              <a:ea typeface="Cambria Math"/>
                            </a:rPr>
                            <m:t>∆</m:t>
                          </m:r>
                          <m:r>
                            <a:rPr lang="de-DE" b="0" i="1" dirty="0" smtClean="0">
                              <a:latin typeface="Cambria Math"/>
                              <a:ea typeface="Cambria Math"/>
                            </a:rPr>
                            <m:t>𝑦</m:t>
                          </m:r>
                        </m:num>
                        <m:den>
                          <m:r>
                            <a:rPr lang="de-DE" b="0" i="1" dirty="0" smtClean="0">
                              <a:latin typeface="Cambria Math"/>
                              <a:ea typeface="Cambria Math"/>
                            </a:rPr>
                            <m:t>∆</m:t>
                          </m:r>
                          <m:r>
                            <a:rPr lang="de-DE" b="0" i="1" dirty="0" smtClean="0">
                              <a:latin typeface="Cambria Math"/>
                              <a:ea typeface="Cambria Math"/>
                            </a:rPr>
                            <m:t>𝑥</m:t>
                          </m:r>
                        </m:den>
                      </m:f>
                    </m:oMath>
                  </m:oMathPara>
                </a14:m>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pPr rtl="0"/>
            <a:r>
              <a:rPr lang="de-DE" dirty="0" smtClean="0"/>
              <a:t>Lineare Funktionen</a:t>
            </a:r>
            <a:endParaRPr lang="de-DE" dirty="0"/>
          </a:p>
        </p:txBody>
      </p:sp>
    </p:spTree>
    <p:extLst>
      <p:ext uri="{BB962C8B-B14F-4D97-AF65-F5344CB8AC3E}">
        <p14:creationId xmlns:p14="http://schemas.microsoft.com/office/powerpoint/2010/main" val="4669218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de-DE" dirty="0" smtClean="0"/>
              <a:t>Fragen der Kategorie 5 folgen</a:t>
            </a:r>
            <a:endParaRPr lang="de-DE" dirty="0"/>
          </a:p>
        </p:txBody>
      </p:sp>
    </p:spTree>
    <p:extLst>
      <p:ext uri="{BB962C8B-B14F-4D97-AF65-F5344CB8AC3E}">
        <p14:creationId xmlns:p14="http://schemas.microsoft.com/office/powerpoint/2010/main" val="11610259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Wie nennt man den Graphen </a:t>
                </a:r>
              </a:p>
              <a:p>
                <a:pPr rtl="0"/>
                <a:r>
                  <a:rPr lang="de-DE" dirty="0" smtClean="0"/>
                  <a:t>der Funktion </a:t>
                </a:r>
                <a14:m>
                  <m:oMath xmlns:m="http://schemas.openxmlformats.org/officeDocument/2006/math">
                    <m:r>
                      <a:rPr lang="de-DE" b="0" i="1" smtClean="0">
                        <a:latin typeface="Cambria Math"/>
                      </a:rPr>
                      <m:t>𝑓</m:t>
                    </m:r>
                    <m:d>
                      <m:dPr>
                        <m:ctrlPr>
                          <a:rPr lang="de-DE" b="0" i="1" smtClean="0">
                            <a:latin typeface="Cambria Math"/>
                          </a:rPr>
                        </m:ctrlPr>
                      </m:dPr>
                      <m:e>
                        <m:r>
                          <a:rPr lang="de-DE" b="0" i="1" smtClean="0">
                            <a:latin typeface="Cambria Math"/>
                          </a:rPr>
                          <m:t>𝑥</m:t>
                        </m:r>
                      </m:e>
                    </m:d>
                    <m:r>
                      <a:rPr lang="de-DE" b="0" i="1" smtClean="0">
                        <a:latin typeface="Cambria Math"/>
                      </a:rPr>
                      <m:t>=</m:t>
                    </m:r>
                    <m:sSup>
                      <m:sSupPr>
                        <m:ctrlPr>
                          <a:rPr lang="de-DE" b="0" i="1" smtClean="0">
                            <a:latin typeface="Cambria Math"/>
                          </a:rPr>
                        </m:ctrlPr>
                      </m:sSupPr>
                      <m:e>
                        <m:r>
                          <a:rPr lang="de-DE" b="0" i="1" smtClean="0">
                            <a:latin typeface="Cambria Math"/>
                          </a:rPr>
                          <m:t>𝑥</m:t>
                        </m:r>
                      </m:e>
                      <m:sup>
                        <m:r>
                          <a:rPr lang="de-DE" b="0" i="1" smtClean="0">
                            <a:latin typeface="Cambria Math"/>
                          </a:rPr>
                          <m:t>2</m:t>
                        </m:r>
                      </m:sup>
                    </m:sSup>
                  </m:oMath>
                </a14:m>
                <a:r>
                  <a:rPr lang="de-DE" dirty="0" smtClean="0"/>
                  <a:t> ?</a:t>
                </a:r>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pPr rtl="0"/>
            <a:r>
              <a:rPr lang="de-DE" dirty="0" smtClean="0"/>
              <a:t>Quadratische Funktionen</a:t>
            </a:r>
            <a:endParaRPr lang="de-DE" dirty="0"/>
          </a:p>
        </p:txBody>
      </p:sp>
    </p:spTree>
    <p:extLst>
      <p:ext uri="{BB962C8B-B14F-4D97-AF65-F5344CB8AC3E}">
        <p14:creationId xmlns:p14="http://schemas.microsoft.com/office/powerpoint/2010/main" val="4607006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pPr rtl="0"/>
                <a:r>
                  <a:rPr lang="de-DE" dirty="0" smtClean="0"/>
                  <a:t>Der Graph der Funktion </a:t>
                </a:r>
                <a14:m>
                  <m:oMath xmlns:m="http://schemas.openxmlformats.org/officeDocument/2006/math">
                    <m:r>
                      <a:rPr lang="de-DE" b="0" i="1" smtClean="0">
                        <a:latin typeface="Cambria Math"/>
                      </a:rPr>
                      <m:t>𝑓</m:t>
                    </m:r>
                    <m:d>
                      <m:dPr>
                        <m:ctrlPr>
                          <a:rPr lang="de-DE" b="0" i="1" smtClean="0">
                            <a:latin typeface="Cambria Math"/>
                          </a:rPr>
                        </m:ctrlPr>
                      </m:dPr>
                      <m:e>
                        <m:r>
                          <a:rPr lang="de-DE" b="0" i="1" smtClean="0">
                            <a:latin typeface="Cambria Math"/>
                          </a:rPr>
                          <m:t>𝑥</m:t>
                        </m:r>
                      </m:e>
                    </m:d>
                    <m:r>
                      <a:rPr lang="de-DE" b="0" i="1" smtClean="0">
                        <a:latin typeface="Cambria Math"/>
                      </a:rPr>
                      <m:t>=</m:t>
                    </m:r>
                    <m:sSup>
                      <m:sSupPr>
                        <m:ctrlPr>
                          <a:rPr lang="de-DE" b="0" i="1" smtClean="0">
                            <a:latin typeface="Cambria Math"/>
                          </a:rPr>
                        </m:ctrlPr>
                      </m:sSupPr>
                      <m:e>
                        <m:r>
                          <a:rPr lang="de-DE" b="0" i="1" smtClean="0">
                            <a:latin typeface="Cambria Math"/>
                          </a:rPr>
                          <m:t>𝑥</m:t>
                        </m:r>
                      </m:e>
                      <m:sup>
                        <m:r>
                          <a:rPr lang="de-DE" b="0" i="1" smtClean="0">
                            <a:latin typeface="Cambria Math"/>
                          </a:rPr>
                          <m:t>2</m:t>
                        </m:r>
                      </m:sup>
                    </m:sSup>
                  </m:oMath>
                </a14:m>
                <a:r>
                  <a:rPr lang="de-DE" dirty="0" smtClean="0"/>
                  <a:t> heißt Normalparabel.</a:t>
                </a:r>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10</a:t>
            </a:r>
            <a:endParaRPr lang="de-DE" dirty="0"/>
          </a:p>
        </p:txBody>
      </p:sp>
      <p:sp>
        <p:nvSpPr>
          <p:cNvPr id="4" name="Titel 3"/>
          <p:cNvSpPr>
            <a:spLocks noGrp="1"/>
          </p:cNvSpPr>
          <p:nvPr>
            <p:ph type="title"/>
          </p:nvPr>
        </p:nvSpPr>
        <p:spPr/>
        <p:txBody>
          <a:bodyPr rtlCol="0"/>
          <a:lstStyle/>
          <a:p>
            <a:pPr rtl="0"/>
            <a:r>
              <a:rPr lang="de-DE" dirty="0" smtClean="0"/>
              <a:t>Quadratische Funktionen</a:t>
            </a:r>
            <a:endParaRPr lang="de-DE" dirty="0"/>
          </a:p>
        </p:txBody>
      </p:sp>
    </p:spTree>
    <p:extLst>
      <p:ext uri="{BB962C8B-B14F-4D97-AF65-F5344CB8AC3E}">
        <p14:creationId xmlns:p14="http://schemas.microsoft.com/office/powerpoint/2010/main" val="3118932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lautet die allgemeine Funktionsvorschrift einer quadratischen Funktion?</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Quadratische Funktionen5</a:t>
            </a:r>
            <a:endParaRPr lang="de-DE" dirty="0"/>
          </a:p>
        </p:txBody>
      </p:sp>
    </p:spTree>
    <p:extLst>
      <p:ext uri="{BB962C8B-B14F-4D97-AF65-F5344CB8AC3E}">
        <p14:creationId xmlns:p14="http://schemas.microsoft.com/office/powerpoint/2010/main" val="138271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Was bedeutet der Definitionsbereich im Zusammenhang mit einer Funktion?</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7583985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8" name="Textplatzhalter 7"/>
              <p:cNvSpPr>
                <a:spLocks noGrp="1"/>
              </p:cNvSpPr>
              <p:nvPr>
                <p:ph type="body" sz="quarter" idx="13"/>
              </p:nvPr>
            </p:nvSpPr>
            <p:spPr/>
            <p:txBody>
              <a:bodyPr rtlCol="0"/>
              <a:lstStyle/>
              <a:p>
                <a:r>
                  <a:rPr lang="de-DE" dirty="0" smtClean="0"/>
                  <a:t>Die allgemeine </a:t>
                </a:r>
                <a:r>
                  <a:rPr lang="de-DE" dirty="0"/>
                  <a:t>Funktionsvorschrift </a:t>
                </a:r>
                <a:r>
                  <a:rPr lang="de-DE" dirty="0" smtClean="0"/>
                  <a:t>lautet:</a:t>
                </a:r>
                <a:endParaRPr lang="de-DE" b="0" i="1" dirty="0" smtClean="0">
                  <a:latin typeface="Cambria Math"/>
                </a:endParaRPr>
              </a:p>
              <a:p>
                <a:pPr rtl="0"/>
                <a14:m>
                  <m:oMath xmlns:m="http://schemas.openxmlformats.org/officeDocument/2006/math">
                    <m:r>
                      <a:rPr lang="de-DE" b="0" i="1" smtClean="0">
                        <a:latin typeface="Cambria Math"/>
                      </a:rPr>
                      <m:t>𝑓</m:t>
                    </m:r>
                    <m:d>
                      <m:dPr>
                        <m:ctrlPr>
                          <a:rPr lang="de-DE" b="0" i="1" smtClean="0">
                            <a:latin typeface="Cambria Math"/>
                          </a:rPr>
                        </m:ctrlPr>
                      </m:dPr>
                      <m:e>
                        <m:r>
                          <a:rPr lang="de-DE" b="0" i="1" smtClean="0">
                            <a:latin typeface="Cambria Math"/>
                          </a:rPr>
                          <m:t>𝑥</m:t>
                        </m:r>
                      </m:e>
                    </m:d>
                    <m:r>
                      <a:rPr lang="de-DE" b="0" i="1" smtClean="0">
                        <a:latin typeface="Cambria Math"/>
                      </a:rPr>
                      <m:t>=</m:t>
                    </m:r>
                    <m:r>
                      <a:rPr lang="de-DE" b="0" i="1" smtClean="0">
                        <a:latin typeface="Cambria Math"/>
                      </a:rPr>
                      <m:t>𝑎</m:t>
                    </m:r>
                    <m:sSup>
                      <m:sSupPr>
                        <m:ctrlPr>
                          <a:rPr lang="de-DE" b="0" i="1" smtClean="0">
                            <a:latin typeface="Cambria Math"/>
                          </a:rPr>
                        </m:ctrlPr>
                      </m:sSupPr>
                      <m:e>
                        <m:r>
                          <a:rPr lang="de-DE" b="0" i="1" smtClean="0">
                            <a:latin typeface="Cambria Math"/>
                          </a:rPr>
                          <m:t>𝑥</m:t>
                        </m:r>
                      </m:e>
                      <m:sup>
                        <m:r>
                          <a:rPr lang="de-DE" b="0" i="1" smtClean="0">
                            <a:latin typeface="Cambria Math"/>
                          </a:rPr>
                          <m:t>2</m:t>
                        </m:r>
                      </m:sup>
                    </m:sSup>
                    <m:r>
                      <a:rPr lang="de-DE" b="0" i="1" smtClean="0">
                        <a:latin typeface="Cambria Math"/>
                      </a:rPr>
                      <m:t>+</m:t>
                    </m:r>
                    <m:r>
                      <a:rPr lang="de-DE" b="0" i="1" smtClean="0">
                        <a:latin typeface="Cambria Math"/>
                      </a:rPr>
                      <m:t>𝑏𝑥</m:t>
                    </m:r>
                    <m:r>
                      <a:rPr lang="de-DE" b="0" i="1" smtClean="0">
                        <a:latin typeface="Cambria Math"/>
                      </a:rPr>
                      <m:t>+</m:t>
                    </m:r>
                    <m:r>
                      <a:rPr lang="de-DE" b="0" i="1" smtClean="0">
                        <a:latin typeface="Cambria Math"/>
                      </a:rPr>
                      <m:t>𝑐</m:t>
                    </m:r>
                  </m:oMath>
                </a14:m>
                <a:r>
                  <a:rPr lang="de-DE" dirty="0" smtClean="0"/>
                  <a:t> mit </a:t>
                </a:r>
                <a14:m>
                  <m:oMath xmlns:m="http://schemas.openxmlformats.org/officeDocument/2006/math">
                    <m:r>
                      <a:rPr lang="de-DE" b="0" i="1" smtClean="0">
                        <a:latin typeface="Cambria Math"/>
                      </a:rPr>
                      <m:t>𝑎</m:t>
                    </m:r>
                    <m:r>
                      <a:rPr lang="de-DE" b="0" i="1" smtClean="0">
                        <a:latin typeface="Cambria Math"/>
                        <a:ea typeface="Cambria Math"/>
                      </a:rPr>
                      <m:t>≠0</m:t>
                    </m:r>
                  </m:oMath>
                </a14:m>
                <a:endParaRPr lang="de-DE" dirty="0"/>
              </a:p>
            </p:txBody>
          </p:sp>
        </mc:Choice>
        <mc:Fallback>
          <p:sp>
            <p:nvSpPr>
              <p:cNvPr id="8" name="Textplatzhalter 7"/>
              <p:cNvSpPr>
                <a:spLocks noGrp="1" noRot="1" noChangeAspect="1" noMove="1" noResize="1" noEditPoints="1" noAdjustHandles="1" noChangeArrowheads="1" noChangeShapeType="1" noTextEdit="1"/>
              </p:cNvSpPr>
              <p:nvPr>
                <p:ph type="body" sz="quarter" idx="13"/>
              </p:nvPr>
            </p:nvSpPr>
            <p:spPr>
              <a:blipFill rotWithShape="1">
                <a:blip r:embed="rId3"/>
                <a:stretch>
                  <a:fillRect l="-1715"/>
                </a:stretch>
              </a:blipFill>
            </p:spPr>
            <p:txBody>
              <a:bodyPr/>
              <a:lstStyle/>
              <a:p>
                <a:r>
                  <a:rPr lang="de-DE">
                    <a:noFill/>
                  </a:rPr>
                  <a:t> </a:t>
                </a:r>
              </a:p>
            </p:txBody>
          </p:sp>
        </mc:Fallback>
      </mc:AlternateContent>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Quadratische Funktionen5</a:t>
            </a:r>
            <a:endParaRPr lang="de-DE" dirty="0"/>
          </a:p>
        </p:txBody>
      </p:sp>
    </p:spTree>
    <p:extLst>
      <p:ext uri="{BB962C8B-B14F-4D97-AF65-F5344CB8AC3E}">
        <p14:creationId xmlns:p14="http://schemas.microsoft.com/office/powerpoint/2010/main" val="3854624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nennt man den höchsten oder tiefsten Punkt einer Parabel?</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Quadratische Funktionen5</a:t>
            </a:r>
            <a:endParaRPr lang="de-DE" dirty="0"/>
          </a:p>
        </p:txBody>
      </p:sp>
    </p:spTree>
    <p:extLst>
      <p:ext uri="{BB962C8B-B14F-4D97-AF65-F5344CB8AC3E}">
        <p14:creationId xmlns:p14="http://schemas.microsoft.com/office/powerpoint/2010/main" val="1863431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Den höchsten oder tiefsten Punkt einer Parabel nennt man Scheitelpunkt.</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Quadratische Funktionen5</a:t>
            </a:r>
            <a:endParaRPr lang="de-DE" dirty="0"/>
          </a:p>
        </p:txBody>
      </p:sp>
    </p:spTree>
    <p:extLst>
      <p:ext uri="{BB962C8B-B14F-4D97-AF65-F5344CB8AC3E}">
        <p14:creationId xmlns:p14="http://schemas.microsoft.com/office/powerpoint/2010/main" val="2060791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mindestens zwei Verfahren zur Bestimmung von Nullstellen quadratischer Funktionen.</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Quadratische </a:t>
            </a:r>
            <a:r>
              <a:rPr lang="de-DE" dirty="0" smtClean="0"/>
              <a:t>Funktionen</a:t>
            </a:r>
            <a:endParaRPr lang="de-DE" dirty="0"/>
          </a:p>
        </p:txBody>
      </p:sp>
    </p:spTree>
    <p:extLst>
      <p:ext uri="{BB962C8B-B14F-4D97-AF65-F5344CB8AC3E}">
        <p14:creationId xmlns:p14="http://schemas.microsoft.com/office/powerpoint/2010/main" val="2401523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Wurzel ziehen</a:t>
            </a:r>
          </a:p>
          <a:p>
            <a:pPr rtl="0"/>
            <a:r>
              <a:rPr lang="de-DE" dirty="0" smtClean="0"/>
              <a:t>p-q-Formel</a:t>
            </a:r>
          </a:p>
          <a:p>
            <a:pPr rtl="0"/>
            <a:r>
              <a:rPr lang="de-DE" dirty="0" smtClean="0"/>
              <a:t>Quadratische Ergänzung</a:t>
            </a:r>
          </a:p>
          <a:p>
            <a:pPr rtl="0"/>
            <a:r>
              <a:rPr lang="de-DE" dirty="0" smtClean="0"/>
              <a:t>Satz vom Nullprodukt</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Quadratische Funktionen</a:t>
            </a:r>
            <a:endParaRPr lang="de-DE" dirty="0"/>
          </a:p>
        </p:txBody>
      </p:sp>
    </p:spTree>
    <p:extLst>
      <p:ext uri="{BB962C8B-B14F-4D97-AF65-F5344CB8AC3E}">
        <p14:creationId xmlns:p14="http://schemas.microsoft.com/office/powerpoint/2010/main" val="4402147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Wie viele Schnittpunkte mit der x-Achse kann der Graph einer quadratischen Funktion haben?</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Quadratische Funktionen</a:t>
            </a:r>
            <a:endParaRPr lang="de-DE" dirty="0"/>
          </a:p>
        </p:txBody>
      </p:sp>
    </p:spTree>
    <p:extLst>
      <p:ext uri="{BB962C8B-B14F-4D97-AF65-F5344CB8AC3E}">
        <p14:creationId xmlns:p14="http://schemas.microsoft.com/office/powerpoint/2010/main" val="978699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Eine Parabel kann keinen, einen oder zwei Schnittpunkte mit der x-Achse haben.</a:t>
            </a:r>
            <a:endParaRPr lang="de-DE" dirty="0"/>
          </a:p>
        </p:txBody>
      </p:sp>
      <p:sp>
        <p:nvSpPr>
          <p:cNvPr id="18" name="Textplatzhalter 17"/>
          <p:cNvSpPr>
            <a:spLocks noGrp="1"/>
          </p:cNvSpPr>
          <p:nvPr>
            <p:ph type="body" sz="quarter" idx="16"/>
          </p:nvPr>
        </p:nvSpPr>
        <p:spPr/>
        <p:txBody>
          <a:bodyPr rtlCol="0"/>
          <a:lstStyle/>
          <a:p>
            <a:pPr rtl="0"/>
            <a:r>
              <a:rPr lang="de-DE" dirty="0" smtClean="0"/>
              <a:t>50</a:t>
            </a:r>
            <a:endParaRPr lang="de-DE" dirty="0"/>
          </a:p>
        </p:txBody>
      </p:sp>
      <p:sp>
        <p:nvSpPr>
          <p:cNvPr id="4" name="Titel 3"/>
          <p:cNvSpPr>
            <a:spLocks noGrp="1"/>
          </p:cNvSpPr>
          <p:nvPr>
            <p:ph type="title"/>
          </p:nvPr>
        </p:nvSpPr>
        <p:spPr/>
        <p:txBody>
          <a:bodyPr rtlCol="0"/>
          <a:lstStyle/>
          <a:p>
            <a:r>
              <a:rPr lang="de-DE" dirty="0"/>
              <a:t>Quadratische Funktionen</a:t>
            </a:r>
            <a:endParaRPr lang="de-DE" dirty="0"/>
          </a:p>
        </p:txBody>
      </p:sp>
    </p:spTree>
    <p:extLst>
      <p:ext uri="{BB962C8B-B14F-4D97-AF65-F5344CB8AC3E}">
        <p14:creationId xmlns:p14="http://schemas.microsoft.com/office/powerpoint/2010/main" val="38052424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Das ist der Bereich, aus dem das Argument (die Stelle) der Funktion kommt.</a:t>
            </a:r>
            <a:endParaRPr lang="de-DE" dirty="0"/>
          </a:p>
        </p:txBody>
      </p:sp>
      <p:sp>
        <p:nvSpPr>
          <p:cNvPr id="18" name="Textplatzhalter 17"/>
          <p:cNvSpPr>
            <a:spLocks noGrp="1"/>
          </p:cNvSpPr>
          <p:nvPr>
            <p:ph type="body" sz="quarter" idx="16"/>
          </p:nvPr>
        </p:nvSpPr>
        <p:spPr/>
        <p:txBody>
          <a:bodyPr rtlCol="0"/>
          <a:lstStyle/>
          <a:p>
            <a:pPr rtl="0"/>
            <a:r>
              <a:rPr lang="de-DE" dirty="0" smtClean="0"/>
              <a:t>20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29067513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Was bedeutet der Begriff Wertebereich im Zusammenhang mit einer Funktion?</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12109289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Das ist der Bereich, indem die Funktionswerte liegen.</a:t>
            </a:r>
            <a:endParaRPr lang="de-DE" dirty="0"/>
          </a:p>
        </p:txBody>
      </p:sp>
      <p:sp>
        <p:nvSpPr>
          <p:cNvPr id="18" name="Textplatzhalter 17"/>
          <p:cNvSpPr>
            <a:spLocks noGrp="1"/>
          </p:cNvSpPr>
          <p:nvPr>
            <p:ph type="body" sz="quarter" idx="16"/>
          </p:nvPr>
        </p:nvSpPr>
        <p:spPr/>
        <p:txBody>
          <a:bodyPr rtlCol="0"/>
          <a:lstStyle/>
          <a:p>
            <a:pPr rtl="0"/>
            <a:r>
              <a:rPr lang="de-DE" dirty="0" smtClean="0"/>
              <a:t>30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17006179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platzhalter 7"/>
          <p:cNvSpPr>
            <a:spLocks noGrp="1"/>
          </p:cNvSpPr>
          <p:nvPr>
            <p:ph type="body" sz="quarter" idx="13"/>
          </p:nvPr>
        </p:nvSpPr>
        <p:spPr/>
        <p:txBody>
          <a:bodyPr rtlCol="0"/>
          <a:lstStyle/>
          <a:p>
            <a:pPr rtl="0"/>
            <a:r>
              <a:rPr lang="de-DE" dirty="0" smtClean="0"/>
              <a:t>Nennen Sie drei Darstellungsformen für Funktionen.</a:t>
            </a:r>
            <a:endParaRPr lang="de-DE" dirty="0"/>
          </a:p>
        </p:txBody>
      </p:sp>
      <p:sp>
        <p:nvSpPr>
          <p:cNvPr id="18" name="Textplatzhalter 17"/>
          <p:cNvSpPr>
            <a:spLocks noGrp="1"/>
          </p:cNvSpPr>
          <p:nvPr>
            <p:ph type="body" sz="quarter" idx="16"/>
          </p:nvPr>
        </p:nvSpPr>
        <p:spPr/>
        <p:txBody>
          <a:bodyPr rtlCol="0"/>
          <a:lstStyle/>
          <a:p>
            <a:pPr rtl="0"/>
            <a:r>
              <a:rPr lang="de-DE" dirty="0" smtClean="0"/>
              <a:t>40</a:t>
            </a:r>
            <a:endParaRPr lang="de-DE" dirty="0"/>
          </a:p>
        </p:txBody>
      </p:sp>
      <p:sp>
        <p:nvSpPr>
          <p:cNvPr id="4" name="Titel 3"/>
          <p:cNvSpPr>
            <a:spLocks noGrp="1"/>
          </p:cNvSpPr>
          <p:nvPr>
            <p:ph type="title"/>
          </p:nvPr>
        </p:nvSpPr>
        <p:spPr/>
        <p:txBody>
          <a:bodyPr rtlCol="0"/>
          <a:lstStyle/>
          <a:p>
            <a:r>
              <a:rPr lang="de-DE" dirty="0"/>
              <a:t>Von Daten zu Funktionen</a:t>
            </a:r>
            <a:endParaRPr lang="de-DE" dirty="0"/>
          </a:p>
        </p:txBody>
      </p:sp>
    </p:spTree>
    <p:extLst>
      <p:ext uri="{BB962C8B-B14F-4D97-AF65-F5344CB8AC3E}">
        <p14:creationId xmlns:p14="http://schemas.microsoft.com/office/powerpoint/2010/main" val="109206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Farbiges Spielbrett 16x9">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60000"/>
            <a:lumOff val="40000"/>
          </a:schemeClr>
        </a:solidFill>
        <a:ln>
          <a:solidFill>
            <a:schemeClr val="bg2">
              <a:lumMod val="60000"/>
              <a:lumOff val="40000"/>
            </a:schemeClr>
          </a:solidFill>
        </a:ln>
      </a:spPr>
      <a:bodyPr rtlCol="0" anchor="ctr"/>
      <a:lstStyle>
        <a:defPPr algn="ctr">
          <a:lnSpc>
            <a:spcPct val="90000"/>
          </a:lnSpc>
          <a:defRPr sz="2400" dirty="0" smtClean="0">
            <a:solidFill>
              <a:schemeClr val="bg2">
                <a:lumMod val="50000"/>
              </a:schemeClr>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bg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err="1" smtClean="0"/>
        </a:defPPr>
      </a:lstStyle>
    </a:txDef>
  </a:objectDefaults>
  <a:extraClrSchemeLst/>
  <a:extLst>
    <a:ext uri="{05A4C25C-085E-4340-85A3-A5531E510DB2}">
      <thm15:themeFamily xmlns:thm15="http://schemas.microsoft.com/office/thememl/2012/main" xmlns="" name="GameBoardColorful_16x9.potx" id="{98C88DC9-98CC-4C0C-8A35-B3A047044276}" vid="{FD87E919-AD65-4324-B175-BCA884E59E92}"/>
    </a:ext>
  </a:extLst>
</a:theme>
</file>

<file path=ppt/theme/theme2.xml><?xml version="1.0" encoding="utf-8"?>
<a:theme xmlns:a="http://schemas.openxmlformats.org/drawingml/2006/main" name="Office-Design">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Design">
  <a:themeElements>
    <a:clrScheme name="Game Board Colorful">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FFFFFF"/>
      </a:hlink>
      <a:folHlink>
        <a:srgbClr val="65656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141aba3b8f8cb7f331be6546df69db50">
  <xsd:schema xmlns:xsd="http://www.w3.org/2001/XMLSchema" xmlns:xs="http://www.w3.org/2001/XMLSchema" xmlns:p="http://schemas.microsoft.com/office/2006/metadata/properties" targetNamespace="http://schemas.microsoft.com/office/2006/metadata/properties" ma:root="true" ma:fieldsID="f8e4ef66d87525153bd8907774ed28f8">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9A8F38-12A3-4D7A-808F-1CEB9439E58E}">
  <ds:schemaRefs>
    <ds:schemaRef ds:uri="http://schemas.microsoft.com/sharepoint/v3/contenttype/forms"/>
  </ds:schemaRefs>
</ds:datastoreItem>
</file>

<file path=customXml/itemProps2.xml><?xml version="1.0" encoding="utf-8"?>
<ds:datastoreItem xmlns:ds="http://schemas.openxmlformats.org/officeDocument/2006/customXml" ds:itemID="{85B07314-B3FD-44F7-AD32-A5E46F6F217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9907864-5EB5-4795-BAFE-C81BBB1B4DB2}">
  <ds:schemaRef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0</TotalTime>
  <Words>1204</Words>
  <Application>Microsoft Office PowerPoint</Application>
  <PresentationFormat>Benutzerdefiniert</PresentationFormat>
  <Paragraphs>259</Paragraphs>
  <Slides>56</Slides>
  <Notes>56</Notes>
  <HiddenSlides>0</HiddenSlides>
  <MMClips>0</MMClips>
  <ScaleCrop>false</ScaleCrop>
  <HeadingPairs>
    <vt:vector size="4" baseType="variant">
      <vt:variant>
        <vt:lpstr>Design</vt:lpstr>
      </vt:variant>
      <vt:variant>
        <vt:i4>1</vt:i4>
      </vt:variant>
      <vt:variant>
        <vt:lpstr>Folientitel</vt:lpstr>
      </vt:variant>
      <vt:variant>
        <vt:i4>56</vt:i4>
      </vt:variant>
    </vt:vector>
  </HeadingPairs>
  <TitlesOfParts>
    <vt:vector size="57" baseType="lpstr">
      <vt:lpstr>Farbiges Spielbrett 16x9</vt:lpstr>
      <vt:lpstr>PowerPoint-Präsentation</vt:lpstr>
      <vt:lpstr>Fragen der Kategorie 1 folgen</vt:lpstr>
      <vt:lpstr>Von Daten zu Funktionen</vt:lpstr>
      <vt:lpstr>Von Daten zu Funktionen</vt:lpstr>
      <vt:lpstr>Von Daten zu Funktionen</vt:lpstr>
      <vt:lpstr>Von Daten zu Funktionen</vt:lpstr>
      <vt:lpstr>Von Daten zu Funktionen</vt:lpstr>
      <vt:lpstr>Von Daten zu Funktionen</vt:lpstr>
      <vt:lpstr>Von Daten zu Funktionen</vt:lpstr>
      <vt:lpstr>Von Daten zu Funktionen</vt:lpstr>
      <vt:lpstr>Von Daten zu Funktionen</vt:lpstr>
      <vt:lpstr>Von Daten zu Funktionen</vt:lpstr>
      <vt:lpstr>Fragen der Kategorie 2 folgen</vt:lpstr>
      <vt:lpstr>Wachstum und Zerfall</vt:lpstr>
      <vt:lpstr>Wachstum und Zerfall</vt:lpstr>
      <vt:lpstr>Wachstum und Zerfall</vt:lpstr>
      <vt:lpstr>Wachstum und Zerfall</vt:lpstr>
      <vt:lpstr>Wachstum und Zerfall</vt:lpstr>
      <vt:lpstr>Wachstum und Zerfall</vt:lpstr>
      <vt:lpstr>Wachstum und Zerfall</vt:lpstr>
      <vt:lpstr>Wachstum und Zerfall</vt:lpstr>
      <vt:lpstr>Wachstum und Zerfall</vt:lpstr>
      <vt:lpstr>Wachstum und Zerfall</vt:lpstr>
      <vt:lpstr>Fragen der Kategorie 3 folgen</vt:lpstr>
      <vt:lpstr>Wahrscheinlichkeitstheorie</vt:lpstr>
      <vt:lpstr>Wahrscheinlichkeitstheorie</vt:lpstr>
      <vt:lpstr>Wahrscheinlichkeitstheorie</vt:lpstr>
      <vt:lpstr>Wahrscheinlichkeitstheorie</vt:lpstr>
      <vt:lpstr>Wahrscheinlichkeitstheorie</vt:lpstr>
      <vt:lpstr>Wahrscheinlichkeitstheorie</vt:lpstr>
      <vt:lpstr>Wahrscheinlichkeitstheorie</vt:lpstr>
      <vt:lpstr>Wahrscheinlichkeitstheorie</vt:lpstr>
      <vt:lpstr>Wahrscheinlichkeitstheorie</vt:lpstr>
      <vt:lpstr>Wahrscheinlichkeitstheorie</vt:lpstr>
      <vt:lpstr>Fragen der Kategorie 4 folgen</vt:lpstr>
      <vt:lpstr>Lineare Funktionen</vt:lpstr>
      <vt:lpstr>Lineare Funktionen</vt:lpstr>
      <vt:lpstr>Lineare Funktionen</vt:lpstr>
      <vt:lpstr>Lineare Funktionen</vt:lpstr>
      <vt:lpstr>Lineare Funktionen</vt:lpstr>
      <vt:lpstr>Lineare Funktionen</vt:lpstr>
      <vt:lpstr>Kategorie 4</vt:lpstr>
      <vt:lpstr>Lineare Funktionen</vt:lpstr>
      <vt:lpstr>Lineare Funktionen</vt:lpstr>
      <vt:lpstr>Lineare Funktionen</vt:lpstr>
      <vt:lpstr>Fragen der Kategorie 5 folgen</vt:lpstr>
      <vt:lpstr>Quadratische Funktionen</vt:lpstr>
      <vt:lpstr>Quadratische Funktionen</vt:lpstr>
      <vt:lpstr>Quadratische Funktionen5</vt:lpstr>
      <vt:lpstr>Quadratische Funktionen5</vt:lpstr>
      <vt:lpstr>Quadratische Funktionen5</vt:lpstr>
      <vt:lpstr>Quadratische Funktionen5</vt:lpstr>
      <vt:lpstr>Quadratische Funktionen</vt:lpstr>
      <vt:lpstr>Quadratische Funktionen</vt:lpstr>
      <vt:lpstr>Quadratische Funktionen</vt:lpstr>
      <vt:lpstr>Quadratische Funktionen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2012-12-17T01:40:20Z</dcterms:created>
  <dcterms:modified xsi:type="dcterms:W3CDTF">2015-08-07T19:46:32Z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