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98" r:id="rId1"/>
  </p:sldMasterIdLst>
  <p:notesMasterIdLst>
    <p:notesMasterId r:id="rId16"/>
  </p:notesMasterIdLst>
  <p:handoutMasterIdLst>
    <p:handoutMasterId r:id="rId17"/>
  </p:handoutMasterIdLst>
  <p:sldIdLst>
    <p:sldId id="285" r:id="rId2"/>
    <p:sldId id="403" r:id="rId3"/>
    <p:sldId id="398" r:id="rId4"/>
    <p:sldId id="402" r:id="rId5"/>
    <p:sldId id="411" r:id="rId6"/>
    <p:sldId id="413" r:id="rId7"/>
    <p:sldId id="414" r:id="rId8"/>
    <p:sldId id="415" r:id="rId9"/>
    <p:sldId id="412" r:id="rId10"/>
    <p:sldId id="417" r:id="rId11"/>
    <p:sldId id="419" r:id="rId12"/>
    <p:sldId id="420" r:id="rId13"/>
    <p:sldId id="421" r:id="rId14"/>
    <p:sldId id="308" r:id="rId15"/>
  </p:sldIdLst>
  <p:sldSz cx="9144000" cy="6858000" type="screen4x3"/>
  <p:notesSz cx="6858000" cy="9945688"/>
  <p:custDataLst>
    <p:tags r:id="rId18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FFFFFF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00"/>
    <a:srgbClr val="000000"/>
    <a:srgbClr val="9999FF"/>
    <a:srgbClr val="99CCFF"/>
    <a:srgbClr val="FFFFE1"/>
    <a:srgbClr val="B0B0DE"/>
    <a:srgbClr val="9090B6"/>
    <a:srgbClr val="FF00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5" autoAdjust="0"/>
    <p:restoredTop sz="94118" autoAdjust="0"/>
  </p:normalViewPr>
  <p:slideViewPr>
    <p:cSldViewPr snapToGrid="0">
      <p:cViewPr varScale="1">
        <p:scale>
          <a:sx n="83" d="100"/>
          <a:sy n="83" d="100"/>
        </p:scale>
        <p:origin x="1374" y="66"/>
      </p:cViewPr>
      <p:guideLst>
        <p:guide orient="horz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2766" y="-108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4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4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E07DF8DF-F622-499C-80D0-110B199CF44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510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724203"/>
            <a:ext cx="5486400" cy="447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9446678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203EF7AC-A6B9-49A1-8664-936D684455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92820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03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9564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475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4465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4833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579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7958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570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706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2390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173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1414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EF7AC-A6B9-49A1-8664-936D68445596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7944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bgerundetes Rechtec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C5AC668B-14E8-4CB8-BBC0-BA9A209358D2}" type="datetimeFigureOut">
              <a:rPr lang="de-DE" smtClean="0"/>
              <a:pPr/>
              <a:t>12.07.2017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7AE83F7-0201-4E8F-A61E-222BDD35E32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  <a:prstGeom prst="rect">
            <a:avLst/>
          </a:prstGeo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85D154D1-E41A-4C1D-B140-8480B05A25C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0DCE402A-DE88-4DC1-B0CB-84591E36FF6E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9CE952F4-D6F1-40E2-A427-047A5A4ED16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Rechtec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39377B1C-510E-4616-9C03-16C2E33A9D5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6431BFB5-B543-433C-867E-352AA7A2EDF0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  <a:prstGeom prst="rect">
            <a:avLst/>
          </a:prstGeo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20B80A45-044A-441A-B86D-E7414D75AE56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9B20415C-CA60-4D29-9773-2E1FAE179C6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  <a:prstGeom prst="rect">
            <a:avLst/>
          </a:prstGeo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8D5B1271-D66F-48EE-8837-3B5DEE05655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  <a:prstGeom prst="rect">
            <a:avLst/>
          </a:prstGeo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fld id="{5209AF47-E4B6-4155-B1FE-2A2120EF0EFA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0" y="0"/>
            <a:ext cx="9144000" cy="9144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 userDrawn="1"/>
        </p:nvSpPr>
        <p:spPr>
          <a:xfrm>
            <a:off x="532015" y="6683435"/>
            <a:ext cx="8611986" cy="1745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 Box 4"/>
          <p:cNvSpPr txBox="1">
            <a:spLocks noChangeArrowheads="1"/>
          </p:cNvSpPr>
          <p:nvPr userDrawn="1"/>
        </p:nvSpPr>
        <p:spPr bwMode="auto">
          <a:xfrm>
            <a:off x="0" y="6683434"/>
            <a:ext cx="9144000" cy="2308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Einsatz von CAS (Computer Algebra Systemen) im Mathematikunterricht</a:t>
            </a:r>
            <a:r>
              <a:rPr lang="de-DE" sz="900" kern="1200" baseline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 - </a:t>
            </a:r>
            <a:r>
              <a:rPr lang="de-DE" sz="90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  <a:cs typeface="Arial" charset="0"/>
              </a:rPr>
              <a:t>GeoGebra -                                                                                   Kohlruss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873" r:id="rId12"/>
    <p:sldLayoutId id="2147483868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didaktik.mathematik.uni-wuerzburg.de/mathe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eogebra.org/m/KkQd2gV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iqb.hu-berlin.de/bista/abi/mathematik/aufgaben_erhoeh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mathematech.pbworks.com/f/1288208214/geogebra_logo_origin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073" y="2924070"/>
            <a:ext cx="2994711" cy="2994712"/>
          </a:xfrm>
          <a:prstGeom prst="rect">
            <a:avLst/>
          </a:prstGeom>
          <a:noFill/>
        </p:spPr>
      </p:pic>
      <p:sp>
        <p:nvSpPr>
          <p:cNvPr id="1028" name="Text Box 6"/>
          <p:cNvSpPr txBox="1">
            <a:spLocks noChangeArrowheads="1"/>
          </p:cNvSpPr>
          <p:nvPr/>
        </p:nvSpPr>
        <p:spPr bwMode="auto">
          <a:xfrm>
            <a:off x="1141233" y="4073041"/>
            <a:ext cx="140615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Modul 2</a:t>
            </a:r>
          </a:p>
          <a:p>
            <a:pPr algn="ctr"/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629241" y="3401923"/>
            <a:ext cx="49015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CAS in </a:t>
            </a:r>
            <a:r>
              <a:rPr lang="de-DE" sz="28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GeoGebra</a:t>
            </a:r>
            <a:r>
              <a:rPr lang="de-D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de-D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am Beispiel von Analysis</a:t>
            </a:r>
          </a:p>
          <a:p>
            <a:r>
              <a:rPr lang="de-D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- Kurvenscharen (Pool)</a:t>
            </a:r>
          </a:p>
          <a:p>
            <a:pPr>
              <a:buFontTx/>
              <a:buChar char="-"/>
            </a:pPr>
            <a:r>
              <a:rPr lang="de-D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Steckbriefaufgaben</a:t>
            </a:r>
          </a:p>
          <a:p>
            <a:pPr>
              <a:buFontTx/>
              <a:buChar char="-"/>
            </a:pPr>
            <a:r>
              <a:rPr lang="de-D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Extremwertaufgaben</a:t>
            </a:r>
          </a:p>
          <a:p>
            <a:pPr>
              <a:buFontTx/>
              <a:buChar char="-"/>
            </a:pPr>
            <a:r>
              <a:rPr lang="de-D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Anwendungsaufgaben (Pool)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5. Anwendungsaufgabe (Aufgabensammlung, </a:t>
            </a:r>
            <a:r>
              <a:rPr lang="de-D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iqb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)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977" y="887119"/>
            <a:ext cx="5905500" cy="583882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852214" y="1944547"/>
            <a:ext cx="2037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tx1"/>
                </a:solidFill>
              </a:rPr>
              <a:t>https://www.iqb.hu-berlin.de/bista/abi/mathematik/aufgaben_erhoeht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6. Graphisch Differenzieren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515" y="1088020"/>
            <a:ext cx="7685660" cy="518452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148" y="4916165"/>
            <a:ext cx="735963" cy="84918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09286" y="5903209"/>
            <a:ext cx="304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Tangente[(1, </a:t>
            </a:r>
            <a:r>
              <a:rPr lang="de-DE" dirty="0" smtClean="0">
                <a:solidFill>
                  <a:schemeClr val="tx1"/>
                </a:solidFill>
              </a:rPr>
              <a:t>f(1)), </a:t>
            </a:r>
            <a:r>
              <a:rPr lang="de-DE" dirty="0">
                <a:solidFill>
                  <a:schemeClr val="tx1"/>
                </a:solidFill>
              </a:rPr>
              <a:t>f]</a:t>
            </a:r>
            <a:endParaRPr lang="de-DE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50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7. Rotationsvolumen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025" name="Grafik 4" descr="kombiei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9" y="1375321"/>
            <a:ext cx="4816227" cy="38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06056" y="5777852"/>
            <a:ext cx="751196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Quelle: </a:t>
            </a:r>
            <a:r>
              <a:rPr kumimoji="0" lang="de-DE" altLang="de-DE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4"/>
              </a:rPr>
              <a:t>www.didaktik.mathematik.uni-wuerzburg.de/mathei</a:t>
            </a: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729468" y="1759352"/>
            <a:ext cx="31135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Tipps: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Bild eines Eis in Geogebra einfügen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Punkte des Randes eintragen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Trendfunktion zur Näherung verwenden.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(exemplarisch sind einige Möglichkeiten auf der nächsten Folie aufgeführt.</a:t>
            </a:r>
            <a:endParaRPr lang="de-DE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9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7. Randfunktionen modellieren durch Regression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56" y="1678328"/>
            <a:ext cx="8526981" cy="363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40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9"/>
          <p:cNvSpPr txBox="1">
            <a:spLocks noChangeArrowheads="1"/>
          </p:cNvSpPr>
          <p:nvPr/>
        </p:nvSpPr>
        <p:spPr bwMode="auto">
          <a:xfrm>
            <a:off x="853007" y="363244"/>
            <a:ext cx="8468557" cy="523220"/>
          </a:xfrm>
          <a:prstGeom prst="rect">
            <a:avLst/>
          </a:prstGeom>
          <a:noFill/>
          <a:ln w="38100" cap="rnd">
            <a:noFill/>
            <a:bevel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ENDE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20156" y="1475087"/>
            <a:ext cx="4534126" cy="40164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300"/>
              </a:spcAft>
              <a:buFont typeface="+mj-lt"/>
              <a:buAutoNum type="arabicPeriod"/>
            </a:pPr>
            <a:endParaRPr lang="de-DE" sz="2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457200" indent="-457200">
              <a:lnSpc>
                <a:spcPct val="15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de-DE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Wichtige CAS-Befehle für die Analysis</a:t>
            </a:r>
          </a:p>
          <a:p>
            <a:pPr marL="457200" indent="-457200">
              <a:lnSpc>
                <a:spcPct val="15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de-DE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Extremwertaufgaben</a:t>
            </a:r>
          </a:p>
          <a:p>
            <a:pPr marL="457200" indent="-457200">
              <a:lnSpc>
                <a:spcPct val="15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de-DE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Funktionenschar mit Parameter</a:t>
            </a:r>
            <a:br>
              <a:rPr lang="de-DE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de-DE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an Hand einer Beispielaufgabe (</a:t>
            </a:r>
            <a:r>
              <a:rPr lang="de-DE" sz="2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iqb</a:t>
            </a:r>
            <a:r>
              <a:rPr lang="de-DE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pPr marL="457200" indent="-457200">
              <a:lnSpc>
                <a:spcPct val="15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de-DE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Steckbriefaufgabe</a:t>
            </a:r>
          </a:p>
          <a:p>
            <a:pPr marL="457200" indent="-457200">
              <a:lnSpc>
                <a:spcPct val="15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de-DE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Anwendungsaufgabe (</a:t>
            </a:r>
            <a:r>
              <a:rPr lang="de-DE" sz="2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iqb</a:t>
            </a:r>
            <a:r>
              <a:rPr lang="de-DE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pPr marL="457200" indent="-457200">
              <a:lnSpc>
                <a:spcPct val="150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de-DE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Graphisch Differenzieren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GeoGebra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 – CAS nutzen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1. Wichtige CAS-Befehle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2635624" y="139406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de-DE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  <a:p>
            <a:endParaRPr lang="de-DE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  <a:p>
            <a:endParaRPr lang="de-DE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  <a:p>
            <a:endParaRPr lang="de-DE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366" y="929888"/>
            <a:ext cx="5807796" cy="5757621"/>
          </a:xfrm>
          <a:prstGeom prst="rect">
            <a:avLst/>
          </a:prstGeom>
        </p:spPr>
      </p:pic>
      <p:pic>
        <p:nvPicPr>
          <p:cNvPr id="22546" name="Bild 1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14525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5" name="Bild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8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4" name="Bild 5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433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3" name="Bild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542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2" name="Bild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097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1" name="Bild 6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4790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0" name="Bild 6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43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Bild 6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9077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7" name="Bild 9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10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Bild 7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3837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Bild 7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5285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Bild 7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909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Bild 8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335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Bild 8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317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Bild 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81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29" name="Bild 8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2. Extremwertaufgaben - Torschuss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6770" y="1191578"/>
            <a:ext cx="7630864" cy="302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feld 16"/>
          <p:cNvSpPr txBox="1"/>
          <p:nvPr/>
        </p:nvSpPr>
        <p:spPr>
          <a:xfrm>
            <a:off x="5729861" y="6142878"/>
            <a:ext cx="2932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0000FF"/>
                </a:solidFill>
              </a:rPr>
              <a:t>vgl</a:t>
            </a:r>
            <a:r>
              <a:rPr lang="de-DE" sz="1200" dirty="0">
                <a:solidFill>
                  <a:srgbClr val="0000FF"/>
                </a:solidFill>
              </a:rPr>
              <a:t>. PM Heft 9 | Juni 2006 | 48. Jg. </a:t>
            </a:r>
            <a:r>
              <a:rPr lang="de-DE" sz="1200" dirty="0" smtClean="0">
                <a:solidFill>
                  <a:srgbClr val="0000FF"/>
                </a:solidFill>
              </a:rPr>
              <a:t>S. 17</a:t>
            </a: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886" y="4252925"/>
            <a:ext cx="4138117" cy="2314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2. Extremwertaufgaben - Schiffskollision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110" y="980123"/>
            <a:ext cx="7242810" cy="5592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feld 14"/>
          <p:cNvSpPr txBox="1"/>
          <p:nvPr/>
        </p:nvSpPr>
        <p:spPr>
          <a:xfrm>
            <a:off x="4572000" y="6388298"/>
            <a:ext cx="4514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0000FF"/>
                </a:solidFill>
              </a:rPr>
              <a:t>Aufgabenidee vgl. </a:t>
            </a:r>
            <a:r>
              <a:rPr lang="de-DE" sz="1200" dirty="0">
                <a:solidFill>
                  <a:srgbClr val="0000FF"/>
                </a:solidFill>
                <a:hlinkClick r:id="rId4"/>
              </a:rPr>
              <a:t>https://</a:t>
            </a:r>
            <a:r>
              <a:rPr lang="de-DE" sz="1200" dirty="0" smtClean="0">
                <a:solidFill>
                  <a:srgbClr val="0000FF"/>
                </a:solidFill>
                <a:hlinkClick r:id="rId4"/>
              </a:rPr>
              <a:t>www.geogebra.org/m/KkQd2gVX</a:t>
            </a:r>
            <a:r>
              <a:rPr lang="de-DE" sz="1200" dirty="0" smtClean="0">
                <a:solidFill>
                  <a:srgbClr val="0000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30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. 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Modellieren (im Kontext Steckbriefaufgaben)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870522" y="6429010"/>
            <a:ext cx="5926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solidFill>
                  <a:srgbClr val="0000FF"/>
                </a:solidFill>
              </a:rPr>
              <a:t>Modellierungskreislauf (basierend auf Blum/Grefrath)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06" y="965446"/>
            <a:ext cx="8416080" cy="533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4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. 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Modellieren (im Kontext Steckbriefaufgaben)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870522" y="6429010"/>
            <a:ext cx="5926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solidFill>
                  <a:srgbClr val="0000FF"/>
                </a:solidFill>
              </a:rPr>
              <a:t>Modellierungskreislauf (basierend auf Blum/Grefrath)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906" y="1655180"/>
            <a:ext cx="8200514" cy="347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. 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Modellieren (im Kontext Steckbriefaufgaben)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66877" y="5010150"/>
            <a:ext cx="70721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Welches Problem stellt sich? </a:t>
            </a:r>
          </a:p>
          <a:p>
            <a:r>
              <a:rPr lang="de-DE" dirty="0">
                <a:solidFill>
                  <a:schemeClr val="tx1"/>
                </a:solidFill>
              </a:rPr>
              <a:t> </a:t>
            </a:r>
          </a:p>
          <a:p>
            <a:r>
              <a:rPr lang="de-DE" dirty="0">
                <a:solidFill>
                  <a:schemeClr val="tx1"/>
                </a:solidFill>
              </a:rPr>
              <a:t>Welche Annahmen fließen mit ein</a:t>
            </a:r>
            <a:r>
              <a:rPr lang="de-DE" dirty="0" smtClean="0">
                <a:solidFill>
                  <a:schemeClr val="tx1"/>
                </a:solidFill>
              </a:rPr>
              <a:t>?</a:t>
            </a:r>
            <a:endParaRPr lang="de-DE" dirty="0">
              <a:solidFill>
                <a:schemeClr val="tx1"/>
              </a:solidFill>
            </a:endParaRPr>
          </a:p>
          <a:p>
            <a:r>
              <a:rPr lang="de-DE" dirty="0">
                <a:solidFill>
                  <a:schemeClr val="tx1"/>
                </a:solidFill>
              </a:rPr>
              <a:t>Wie kann Mathematik bei diesem Problem helfen? Was könnte hier ein geeignetes mathematisches Modell sein?</a:t>
            </a: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157" y="1081632"/>
            <a:ext cx="5017143" cy="392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43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61886" y="363244"/>
            <a:ext cx="8282114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4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. 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</a:rPr>
              <a:t>Funktionenscharen</a:t>
            </a:r>
            <a:endParaRPr lang="de-DE" sz="28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886" y="1138237"/>
            <a:ext cx="6424739" cy="5421578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2870522" y="6429010"/>
            <a:ext cx="5926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rgbClr val="0000FF"/>
                </a:solidFill>
                <a:hlinkClick r:id="rId4"/>
              </a:rPr>
              <a:t>https://</a:t>
            </a:r>
            <a:r>
              <a:rPr lang="de-DE" sz="1100" dirty="0" smtClean="0">
                <a:solidFill>
                  <a:srgbClr val="0000FF"/>
                </a:solidFill>
                <a:hlinkClick r:id="rId4"/>
              </a:rPr>
              <a:t>www.iqb.hu-berlin.de/bista/abi/mathematik/aufgaben_erhoeht</a:t>
            </a:r>
            <a:r>
              <a:rPr lang="de-DE" sz="1100" dirty="0" smtClean="0">
                <a:solidFill>
                  <a:srgbClr val="0000FF"/>
                </a:solidFill>
              </a:rPr>
              <a:t>, Analysis, A2 mit CAS</a:t>
            </a:r>
          </a:p>
        </p:txBody>
      </p:sp>
    </p:spTree>
    <p:extLst>
      <p:ext uri="{BB962C8B-B14F-4D97-AF65-F5344CB8AC3E}">
        <p14:creationId xmlns:p14="http://schemas.microsoft.com/office/powerpoint/2010/main" val="30919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LEXMETADATA" val="&lt;?xml version=&quot;1.0&quot; encoding=&quot;utf-16&quot;?&gt;&#10;&lt;PresentationMetadata xmlns:xsi=&quot;http://www.w3.org/2001/XMLSchema-instance&quot; xmlns:xsd=&quot;http://www.w3.org/2001/XMLSchema&quot;&gt;&#10;  &lt;TransitionType&gt;None&lt;/TransitionType&gt;&#10;  &lt;UniqueID&gt;0&lt;/UniqueID&gt;&#10;  &lt;ShowPreviews&gt;true&lt;/ShowPreviews&gt;&#10;  &lt;ShowReviews&gt;true&lt;/ShowReviews&gt;&#10;  &lt;ShowHeaderTitle&gt;true&lt;/ShowHeaderTitle&gt;&#10;  &lt;ShowHeaderNumber&gt;false&lt;/ShowHeaderNumber&gt;&#10;  &lt;SectionTemplate&gt;Template1&lt;/SectionTemplate&gt;&#10;  &lt;SectionTemplateColor&gt;&#10;    &lt;A&gt;255&lt;/A&gt;&#10;    &lt;R&gt;55&lt;/R&gt;&#10;    &lt;G&gt;54&lt;/G&gt;&#10;    &lt;B&gt;71&lt;/B&gt;&#10;    &lt;ScA&gt;1&lt;/ScA&gt;&#10;    &lt;ScR&gt;0.0382043719&lt;/ScR&gt;&#10;    &lt;ScG&gt;0.03688945&lt;/ScG&gt;&#10;    &lt;ScB&gt;0.0630100146&lt;/ScB&gt;&#10;  &lt;/SectionTemplateColor&gt;&#10;  &lt;SectionArrangement&gt;Simple&lt;/SectionArrangement&gt;&#10;&lt;/PresentationMetadata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ctylos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ctylos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192</Words>
  <Application>Microsoft Office PowerPoint</Application>
  <PresentationFormat>Bildschirmpräsentation (4:3)</PresentationFormat>
  <Paragraphs>59</Paragraphs>
  <Slides>14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Arial</vt:lpstr>
      <vt:lpstr>Calibri</vt:lpstr>
      <vt:lpstr>Franklin Gothic Book</vt:lpstr>
      <vt:lpstr>Perpetua</vt:lpstr>
      <vt:lpstr>Times New Roman</vt:lpstr>
      <vt:lpstr>Wingdings 2</vt:lpstr>
      <vt:lpstr>Dactylos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MasterSoft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Streiholzschachtel</dc:title>
  <dc:creator>x</dc:creator>
  <cp:lastModifiedBy>Gerti Kohlruss</cp:lastModifiedBy>
  <cp:revision>948</cp:revision>
  <dcterms:created xsi:type="dcterms:W3CDTF">2002-11-25T15:51:49Z</dcterms:created>
  <dcterms:modified xsi:type="dcterms:W3CDTF">2017-07-12T23:33:52Z</dcterms:modified>
</cp:coreProperties>
</file>