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898" r:id="rId1"/>
    <p:sldMasterId id="2147483910" r:id="rId2"/>
  </p:sldMasterIdLst>
  <p:notesMasterIdLst>
    <p:notesMasterId r:id="rId18"/>
  </p:notesMasterIdLst>
  <p:handoutMasterIdLst>
    <p:handoutMasterId r:id="rId19"/>
  </p:handoutMasterIdLst>
  <p:sldIdLst>
    <p:sldId id="285" r:id="rId3"/>
    <p:sldId id="405" r:id="rId4"/>
    <p:sldId id="403" r:id="rId5"/>
    <p:sldId id="406" r:id="rId6"/>
    <p:sldId id="408" r:id="rId7"/>
    <p:sldId id="407" r:id="rId8"/>
    <p:sldId id="404" r:id="rId9"/>
    <p:sldId id="375" r:id="rId10"/>
    <p:sldId id="409" r:id="rId11"/>
    <p:sldId id="399" r:id="rId12"/>
    <p:sldId id="364" r:id="rId13"/>
    <p:sldId id="365" r:id="rId14"/>
    <p:sldId id="410" r:id="rId15"/>
    <p:sldId id="379" r:id="rId16"/>
    <p:sldId id="308" r:id="rId17"/>
  </p:sldIdLst>
  <p:sldSz cx="9144000" cy="6858000" type="screen4x3"/>
  <p:notesSz cx="6858000" cy="9945688"/>
  <p:custDataLst>
    <p:tags r:id="rId20"/>
  </p:custDataLst>
  <p:defaultTextStyle>
    <a:defPPr>
      <a:defRPr lang="de-DE"/>
    </a:defPPr>
    <a:lvl1pPr algn="l" rtl="0" fontAlgn="base">
      <a:spcBef>
        <a:spcPct val="0"/>
      </a:spcBef>
      <a:spcAft>
        <a:spcPct val="0"/>
      </a:spcAft>
      <a:defRPr kern="1200">
        <a:solidFill>
          <a:srgbClr val="FFFFFF"/>
        </a:solidFill>
        <a:latin typeface="Arial" charset="0"/>
        <a:ea typeface="+mn-ea"/>
        <a:cs typeface="Arial" charset="0"/>
      </a:defRPr>
    </a:lvl1pPr>
    <a:lvl2pPr marL="457200" algn="l" rtl="0" fontAlgn="base">
      <a:spcBef>
        <a:spcPct val="0"/>
      </a:spcBef>
      <a:spcAft>
        <a:spcPct val="0"/>
      </a:spcAft>
      <a:defRPr kern="1200">
        <a:solidFill>
          <a:srgbClr val="FFFFFF"/>
        </a:solidFill>
        <a:latin typeface="Arial" charset="0"/>
        <a:ea typeface="+mn-ea"/>
        <a:cs typeface="Arial" charset="0"/>
      </a:defRPr>
    </a:lvl2pPr>
    <a:lvl3pPr marL="914400" algn="l" rtl="0" fontAlgn="base">
      <a:spcBef>
        <a:spcPct val="0"/>
      </a:spcBef>
      <a:spcAft>
        <a:spcPct val="0"/>
      </a:spcAft>
      <a:defRPr kern="1200">
        <a:solidFill>
          <a:srgbClr val="FFFFFF"/>
        </a:solidFill>
        <a:latin typeface="Arial" charset="0"/>
        <a:ea typeface="+mn-ea"/>
        <a:cs typeface="Arial" charset="0"/>
      </a:defRPr>
    </a:lvl3pPr>
    <a:lvl4pPr marL="1371600" algn="l" rtl="0" fontAlgn="base">
      <a:spcBef>
        <a:spcPct val="0"/>
      </a:spcBef>
      <a:spcAft>
        <a:spcPct val="0"/>
      </a:spcAft>
      <a:defRPr kern="1200">
        <a:solidFill>
          <a:srgbClr val="FFFFFF"/>
        </a:solidFill>
        <a:latin typeface="Arial" charset="0"/>
        <a:ea typeface="+mn-ea"/>
        <a:cs typeface="Arial" charset="0"/>
      </a:defRPr>
    </a:lvl4pPr>
    <a:lvl5pPr marL="1828800" algn="l" rtl="0" fontAlgn="base">
      <a:spcBef>
        <a:spcPct val="0"/>
      </a:spcBef>
      <a:spcAft>
        <a:spcPct val="0"/>
      </a:spcAft>
      <a:defRPr kern="1200">
        <a:solidFill>
          <a:srgbClr val="FFFFFF"/>
        </a:solidFill>
        <a:latin typeface="Arial" charset="0"/>
        <a:ea typeface="+mn-ea"/>
        <a:cs typeface="Arial" charset="0"/>
      </a:defRPr>
    </a:lvl5pPr>
    <a:lvl6pPr marL="2286000" algn="l" defTabSz="914400" rtl="0" eaLnBrk="1" latinLnBrk="0" hangingPunct="1">
      <a:defRPr kern="1200">
        <a:solidFill>
          <a:srgbClr val="FFFFFF"/>
        </a:solidFill>
        <a:latin typeface="Arial" charset="0"/>
        <a:ea typeface="+mn-ea"/>
        <a:cs typeface="Arial" charset="0"/>
      </a:defRPr>
    </a:lvl6pPr>
    <a:lvl7pPr marL="2743200" algn="l" defTabSz="914400" rtl="0" eaLnBrk="1" latinLnBrk="0" hangingPunct="1">
      <a:defRPr kern="1200">
        <a:solidFill>
          <a:srgbClr val="FFFFFF"/>
        </a:solidFill>
        <a:latin typeface="Arial" charset="0"/>
        <a:ea typeface="+mn-ea"/>
        <a:cs typeface="Arial" charset="0"/>
      </a:defRPr>
    </a:lvl7pPr>
    <a:lvl8pPr marL="3200400" algn="l" defTabSz="914400" rtl="0" eaLnBrk="1" latinLnBrk="0" hangingPunct="1">
      <a:defRPr kern="1200">
        <a:solidFill>
          <a:srgbClr val="FFFFFF"/>
        </a:solidFill>
        <a:latin typeface="Arial" charset="0"/>
        <a:ea typeface="+mn-ea"/>
        <a:cs typeface="Arial" charset="0"/>
      </a:defRPr>
    </a:lvl8pPr>
    <a:lvl9pPr marL="3657600" algn="l" defTabSz="914400" rtl="0" eaLnBrk="1" latinLnBrk="0" hangingPunct="1">
      <a:defRPr kern="1200">
        <a:solidFill>
          <a:srgbClr val="FFFFFF"/>
        </a:solidFill>
        <a:latin typeface="Arial" charset="0"/>
        <a:ea typeface="+mn-ea"/>
        <a:cs typeface="Arial" charset="0"/>
      </a:defRPr>
    </a:lvl9pPr>
  </p:defaultTextStyle>
  <p:extLst>
    <p:ext uri="{EFAFB233-063F-42B5-8137-9DF3F51BA10A}">
      <p15:sldGuideLst xmlns:p15="http://schemas.microsoft.com/office/powerpoint/2012/main">
        <p15:guide id="1" orient="horz">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99FF"/>
    <a:srgbClr val="99CCFF"/>
    <a:srgbClr val="FFFFE1"/>
    <a:srgbClr val="B0B0DE"/>
    <a:srgbClr val="9090B6"/>
    <a:srgbClr val="FF00FF"/>
    <a:srgbClr val="FFCC00"/>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46" autoAdjust="0"/>
    <p:restoredTop sz="94118" autoAdjust="0"/>
  </p:normalViewPr>
  <p:slideViewPr>
    <p:cSldViewPr snapToGrid="0">
      <p:cViewPr varScale="1">
        <p:scale>
          <a:sx n="83" d="100"/>
          <a:sy n="83" d="100"/>
        </p:scale>
        <p:origin x="1914" y="78"/>
      </p:cViewPr>
      <p:guideLst>
        <p:guide orient="horz"/>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7" d="100"/>
          <a:sy n="87" d="100"/>
        </p:scale>
        <p:origin x="-3114" y="-84"/>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2FF22-171F-4C1E-9A08-8B89B1D1E35D}"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de-DE"/>
        </a:p>
      </dgm:t>
    </dgm:pt>
    <dgm:pt modelId="{F588D847-E3C9-425B-8F9A-E6ECFF8FB4EB}">
      <dgm:prSet phldrT="[Text]" custT="1"/>
      <dgm:spPr>
        <a:xfrm>
          <a:off x="2462740" y="1359"/>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Grafiksicht</a:t>
          </a:r>
          <a:r>
            <a:rPr lang="de-DE" sz="1800" dirty="0" smtClean="0">
              <a:solidFill>
                <a:srgbClr val="FFFFFF"/>
              </a:solidFill>
              <a:latin typeface="Tahoma"/>
              <a:ea typeface="+mn-ea"/>
              <a:cs typeface="+mn-cs"/>
            </a:rPr>
            <a:t/>
          </a:r>
          <a:br>
            <a:rPr lang="de-DE" sz="1800" dirty="0" smtClean="0">
              <a:solidFill>
                <a:srgbClr val="FFFFFF"/>
              </a:solidFill>
              <a:latin typeface="Tahoma"/>
              <a:ea typeface="+mn-ea"/>
              <a:cs typeface="+mn-cs"/>
            </a:rPr>
          </a:br>
          <a:endParaRPr lang="de-DE" sz="1800" dirty="0">
            <a:solidFill>
              <a:srgbClr val="FFFFFF"/>
            </a:solidFill>
            <a:latin typeface="Tahoma"/>
            <a:ea typeface="+mn-ea"/>
            <a:cs typeface="+mn-cs"/>
          </a:endParaRPr>
        </a:p>
      </dgm:t>
    </dgm:pt>
    <dgm:pt modelId="{44888A49-1EB1-413B-A86D-1DA7A73E5506}" type="parTrans" cxnId="{191BB34F-617B-4E28-8A8B-EA5C7E533404}">
      <dgm:prSet/>
      <dgm:spPr/>
      <dgm:t>
        <a:bodyPr/>
        <a:lstStyle/>
        <a:p>
          <a:endParaRPr lang="de-DE" sz="2800"/>
        </a:p>
      </dgm:t>
    </dgm:pt>
    <dgm:pt modelId="{2B7E26C8-8A14-4BC7-B88D-BEB5ADAE889E}" type="sibTrans" cxnId="{191BB34F-617B-4E28-8A8B-EA5C7E533404}">
      <dgm:prSet/>
      <dgm:spPr>
        <a:xfrm>
          <a:off x="1603759" y="764240"/>
          <a:ext cx="4065288" cy="4065288"/>
        </a:xfrm>
        <a:custGeom>
          <a:avLst/>
          <a:gdLst/>
          <a:ahLst/>
          <a:cxnLst/>
          <a:rect l="0" t="0" r="0" b="0"/>
          <a:pathLst>
            <a:path>
              <a:moveTo>
                <a:pt x="3520532" y="647787"/>
              </a:moveTo>
              <a:arcTo wR="2032644" hR="2032644" stAng="19023243" swAng="229937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92D3BC9D-BD22-4458-8D17-6AD39F718BFF}">
      <dgm:prSet phldrT="[Text]" custT="1"/>
      <dgm:spPr>
        <a:xfrm>
          <a:off x="4223061"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Algebra- / CAS-Sicht</a:t>
          </a:r>
          <a:br>
            <a:rPr lang="de-DE" sz="2400" dirty="0" smtClean="0">
              <a:solidFill>
                <a:srgbClr val="FFFFFF"/>
              </a:solidFill>
              <a:latin typeface="Tahoma"/>
              <a:ea typeface="+mn-ea"/>
              <a:cs typeface="+mn-cs"/>
            </a:rPr>
          </a:br>
          <a:endParaRPr lang="de-DE" sz="2400" dirty="0">
            <a:solidFill>
              <a:srgbClr val="FFFFFF"/>
            </a:solidFill>
            <a:latin typeface="Tahoma"/>
            <a:ea typeface="+mn-ea"/>
            <a:cs typeface="+mn-cs"/>
          </a:endParaRPr>
        </a:p>
      </dgm:t>
    </dgm:pt>
    <dgm:pt modelId="{E8A0A41E-01F3-4A8C-B4CD-D81C36BE0B70}" type="parTrans" cxnId="{F3C816CF-C95F-48F7-A7DD-483D4D6B1EEE}">
      <dgm:prSet/>
      <dgm:spPr/>
      <dgm:t>
        <a:bodyPr/>
        <a:lstStyle/>
        <a:p>
          <a:endParaRPr lang="de-DE" sz="2800"/>
        </a:p>
      </dgm:t>
    </dgm:pt>
    <dgm:pt modelId="{12C2B6CB-AF4B-4B9D-9341-211DD477FE67}" type="sibTrans" cxnId="{F3C816CF-C95F-48F7-A7DD-483D4D6B1EEE}">
      <dgm:prSet/>
      <dgm:spPr>
        <a:xfrm>
          <a:off x="1603759" y="764240"/>
          <a:ext cx="4065288" cy="4065288"/>
        </a:xfrm>
        <a:custGeom>
          <a:avLst/>
          <a:gdLst/>
          <a:ahLst/>
          <a:cxnLst/>
          <a:rect l="0" t="0" r="0" b="0"/>
          <a:pathLst>
            <a:path>
              <a:moveTo>
                <a:pt x="2655213" y="3967598"/>
              </a:moveTo>
              <a:arcTo wR="2032644" hR="2032644" stAng="4329869" swAng="214026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46941B79-6E3C-41E6-A50A-B9C1EC0B8F93}">
      <dgm:prSet phldrT="[Text]" custT="1"/>
      <dgm:spPr>
        <a:xfrm>
          <a:off x="702419"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r>
            <a:rPr lang="de-DE" sz="2400" dirty="0" smtClean="0">
              <a:solidFill>
                <a:srgbClr val="FFFFFF"/>
              </a:solidFill>
              <a:latin typeface="Tahoma"/>
              <a:ea typeface="+mn-ea"/>
              <a:cs typeface="+mn-cs"/>
            </a:rPr>
            <a:t>Tabellensicht</a:t>
          </a:r>
          <a:r>
            <a:rPr lang="de-DE" sz="2400" b="1" dirty="0" smtClean="0">
              <a:solidFill>
                <a:srgbClr val="FFFFFF"/>
              </a:solidFill>
              <a:latin typeface="Tahoma"/>
              <a:ea typeface="+mn-ea"/>
              <a:cs typeface="+mn-cs"/>
            </a:rPr>
            <a:t/>
          </a:r>
          <a:br>
            <a:rPr lang="de-DE" sz="2400" b="1" dirty="0" smtClean="0">
              <a:solidFill>
                <a:srgbClr val="FFFFFF"/>
              </a:solidFill>
              <a:latin typeface="Tahoma"/>
              <a:ea typeface="+mn-ea"/>
              <a:cs typeface="+mn-cs"/>
            </a:rPr>
          </a:br>
          <a:endParaRPr lang="de-DE" sz="2400" b="1" dirty="0">
            <a:solidFill>
              <a:srgbClr val="FFFFFF"/>
            </a:solidFill>
            <a:latin typeface="Tahoma"/>
            <a:ea typeface="+mn-ea"/>
            <a:cs typeface="+mn-cs"/>
          </a:endParaRPr>
        </a:p>
      </dgm:t>
    </dgm:pt>
    <dgm:pt modelId="{8B14FA25-6C14-4A0E-9A6B-A8B79F181F28}" type="parTrans" cxnId="{15CFF796-7559-406E-9317-F063F74DE953}">
      <dgm:prSet/>
      <dgm:spPr/>
      <dgm:t>
        <a:bodyPr/>
        <a:lstStyle/>
        <a:p>
          <a:endParaRPr lang="de-DE" sz="2800"/>
        </a:p>
      </dgm:t>
    </dgm:pt>
    <dgm:pt modelId="{2163808A-4912-4954-8472-8BA0CA4F6F1F}" type="sibTrans" cxnId="{15CFF796-7559-406E-9317-F063F74DE953}">
      <dgm:prSet/>
      <dgm:spPr>
        <a:xfrm>
          <a:off x="1603759" y="764240"/>
          <a:ext cx="4065288" cy="4065288"/>
        </a:xfrm>
        <a:custGeom>
          <a:avLst/>
          <a:gdLst/>
          <a:ahLst/>
          <a:cxnLst/>
          <a:rect l="0" t="0" r="0" b="0"/>
          <a:pathLst>
            <a:path>
              <a:moveTo>
                <a:pt x="6613" y="1868812"/>
              </a:moveTo>
              <a:arcTo wR="2032644" hR="2032644" stAng="11077385" swAng="2299372"/>
            </a:path>
          </a:pathLst>
        </a:custGeom>
        <a:noFill/>
        <a:ln w="9525" cap="flat" cmpd="sng" algn="ctr">
          <a:solidFill>
            <a:srgbClr val="006573">
              <a:hueOff val="0"/>
              <a:satOff val="0"/>
              <a:lumOff val="0"/>
              <a:alphaOff val="0"/>
            </a:srgbClr>
          </a:solidFill>
          <a:prstDash val="solid"/>
          <a:tailEnd type="arrow"/>
        </a:ln>
        <a:effectLst/>
      </dgm:spPr>
      <dgm:t>
        <a:bodyPr/>
        <a:lstStyle/>
        <a:p>
          <a:endParaRPr lang="de-DE" sz="2800"/>
        </a:p>
      </dgm:t>
    </dgm:pt>
    <dgm:pt modelId="{87A0F189-069B-479C-9BE3-464E108E4585}" type="pres">
      <dgm:prSet presAssocID="{8C12FF22-171F-4C1E-9A08-8B89B1D1E35D}" presName="cycle" presStyleCnt="0">
        <dgm:presLayoutVars>
          <dgm:dir/>
          <dgm:resizeHandles val="exact"/>
        </dgm:presLayoutVars>
      </dgm:prSet>
      <dgm:spPr/>
      <dgm:t>
        <a:bodyPr/>
        <a:lstStyle/>
        <a:p>
          <a:endParaRPr lang="de-DE"/>
        </a:p>
      </dgm:t>
    </dgm:pt>
    <dgm:pt modelId="{E2CC9E45-6ADB-42EE-BEF6-D63A551400E9}" type="pres">
      <dgm:prSet presAssocID="{F588D847-E3C9-425B-8F9A-E6ECFF8FB4EB}" presName="node" presStyleLbl="node1" presStyleIdx="0" presStyleCnt="3">
        <dgm:presLayoutVars>
          <dgm:bulletEnabled val="1"/>
        </dgm:presLayoutVars>
      </dgm:prSet>
      <dgm:spPr/>
      <dgm:t>
        <a:bodyPr/>
        <a:lstStyle/>
        <a:p>
          <a:endParaRPr lang="de-DE"/>
        </a:p>
      </dgm:t>
    </dgm:pt>
    <dgm:pt modelId="{433DE07C-743A-4359-999C-AA31FC4B48A1}" type="pres">
      <dgm:prSet presAssocID="{F588D847-E3C9-425B-8F9A-E6ECFF8FB4EB}" presName="spNode" presStyleCnt="0"/>
      <dgm:spPr/>
    </dgm:pt>
    <dgm:pt modelId="{738F4AFB-6F7A-484C-8052-5F8EC5368BC1}" type="pres">
      <dgm:prSet presAssocID="{2B7E26C8-8A14-4BC7-B88D-BEB5ADAE889E}" presName="sibTrans" presStyleLbl="sibTrans1D1" presStyleIdx="0" presStyleCnt="3"/>
      <dgm:spPr/>
      <dgm:t>
        <a:bodyPr/>
        <a:lstStyle/>
        <a:p>
          <a:endParaRPr lang="de-DE"/>
        </a:p>
      </dgm:t>
    </dgm:pt>
    <dgm:pt modelId="{CB364257-757C-4184-AC24-B0EACF731292}" type="pres">
      <dgm:prSet presAssocID="{92D3BC9D-BD22-4458-8D17-6AD39F718BFF}" presName="node" presStyleLbl="node1" presStyleIdx="1" presStyleCnt="3">
        <dgm:presLayoutVars>
          <dgm:bulletEnabled val="1"/>
        </dgm:presLayoutVars>
      </dgm:prSet>
      <dgm:spPr/>
      <dgm:t>
        <a:bodyPr/>
        <a:lstStyle/>
        <a:p>
          <a:endParaRPr lang="de-DE"/>
        </a:p>
      </dgm:t>
    </dgm:pt>
    <dgm:pt modelId="{2EC4AB85-3C68-40EA-A334-6A06C7453ABF}" type="pres">
      <dgm:prSet presAssocID="{92D3BC9D-BD22-4458-8D17-6AD39F718BFF}" presName="spNode" presStyleCnt="0"/>
      <dgm:spPr/>
    </dgm:pt>
    <dgm:pt modelId="{A113A258-FF45-4548-B9F9-EAC6365136A1}" type="pres">
      <dgm:prSet presAssocID="{12C2B6CB-AF4B-4B9D-9341-211DD477FE67}" presName="sibTrans" presStyleLbl="sibTrans1D1" presStyleIdx="1" presStyleCnt="3"/>
      <dgm:spPr/>
      <dgm:t>
        <a:bodyPr/>
        <a:lstStyle/>
        <a:p>
          <a:endParaRPr lang="de-DE"/>
        </a:p>
      </dgm:t>
    </dgm:pt>
    <dgm:pt modelId="{721CFB4D-DA2D-4242-8033-02B9A58E64E4}" type="pres">
      <dgm:prSet presAssocID="{46941B79-6E3C-41E6-A50A-B9C1EC0B8F93}" presName="node" presStyleLbl="node1" presStyleIdx="2" presStyleCnt="3">
        <dgm:presLayoutVars>
          <dgm:bulletEnabled val="1"/>
        </dgm:presLayoutVars>
      </dgm:prSet>
      <dgm:spPr/>
      <dgm:t>
        <a:bodyPr/>
        <a:lstStyle/>
        <a:p>
          <a:endParaRPr lang="de-DE"/>
        </a:p>
      </dgm:t>
    </dgm:pt>
    <dgm:pt modelId="{F7ACF0A3-E1E6-4770-AA81-73C0230885EE}" type="pres">
      <dgm:prSet presAssocID="{46941B79-6E3C-41E6-A50A-B9C1EC0B8F93}" presName="spNode" presStyleCnt="0"/>
      <dgm:spPr/>
    </dgm:pt>
    <dgm:pt modelId="{BB385E38-7C07-42B9-BC6B-884156442648}" type="pres">
      <dgm:prSet presAssocID="{2163808A-4912-4954-8472-8BA0CA4F6F1F}" presName="sibTrans" presStyleLbl="sibTrans1D1" presStyleIdx="2" presStyleCnt="3"/>
      <dgm:spPr/>
      <dgm:t>
        <a:bodyPr/>
        <a:lstStyle/>
        <a:p>
          <a:endParaRPr lang="de-DE"/>
        </a:p>
      </dgm:t>
    </dgm:pt>
  </dgm:ptLst>
  <dgm:cxnLst>
    <dgm:cxn modelId="{0B2642F7-72D3-4F6E-A36F-6B580D42260B}" type="presOf" srcId="{92D3BC9D-BD22-4458-8D17-6AD39F718BFF}" destId="{CB364257-757C-4184-AC24-B0EACF731292}" srcOrd="0" destOrd="0" presId="urn:microsoft.com/office/officeart/2005/8/layout/cycle5"/>
    <dgm:cxn modelId="{F3C816CF-C95F-48F7-A7DD-483D4D6B1EEE}" srcId="{8C12FF22-171F-4C1E-9A08-8B89B1D1E35D}" destId="{92D3BC9D-BD22-4458-8D17-6AD39F718BFF}" srcOrd="1" destOrd="0" parTransId="{E8A0A41E-01F3-4A8C-B4CD-D81C36BE0B70}" sibTransId="{12C2B6CB-AF4B-4B9D-9341-211DD477FE67}"/>
    <dgm:cxn modelId="{5FD0B529-7BA1-47E9-B66E-DDAC48ACC1A4}" type="presOf" srcId="{12C2B6CB-AF4B-4B9D-9341-211DD477FE67}" destId="{A113A258-FF45-4548-B9F9-EAC6365136A1}" srcOrd="0" destOrd="0" presId="urn:microsoft.com/office/officeart/2005/8/layout/cycle5"/>
    <dgm:cxn modelId="{7EF1FE5E-9E19-447D-ACCE-06A45504F3FA}" type="presOf" srcId="{2B7E26C8-8A14-4BC7-B88D-BEB5ADAE889E}" destId="{738F4AFB-6F7A-484C-8052-5F8EC5368BC1}" srcOrd="0" destOrd="0" presId="urn:microsoft.com/office/officeart/2005/8/layout/cycle5"/>
    <dgm:cxn modelId="{15CFF796-7559-406E-9317-F063F74DE953}" srcId="{8C12FF22-171F-4C1E-9A08-8B89B1D1E35D}" destId="{46941B79-6E3C-41E6-A50A-B9C1EC0B8F93}" srcOrd="2" destOrd="0" parTransId="{8B14FA25-6C14-4A0E-9A6B-A8B79F181F28}" sibTransId="{2163808A-4912-4954-8472-8BA0CA4F6F1F}"/>
    <dgm:cxn modelId="{26B0C83A-FFED-401D-A196-444FF6DD0992}" type="presOf" srcId="{F588D847-E3C9-425B-8F9A-E6ECFF8FB4EB}" destId="{E2CC9E45-6ADB-42EE-BEF6-D63A551400E9}" srcOrd="0" destOrd="0" presId="urn:microsoft.com/office/officeart/2005/8/layout/cycle5"/>
    <dgm:cxn modelId="{191BB34F-617B-4E28-8A8B-EA5C7E533404}" srcId="{8C12FF22-171F-4C1E-9A08-8B89B1D1E35D}" destId="{F588D847-E3C9-425B-8F9A-E6ECFF8FB4EB}" srcOrd="0" destOrd="0" parTransId="{44888A49-1EB1-413B-A86D-1DA7A73E5506}" sibTransId="{2B7E26C8-8A14-4BC7-B88D-BEB5ADAE889E}"/>
    <dgm:cxn modelId="{FCD3CEB8-CEC2-487B-91E5-DCEB5E1F5821}" type="presOf" srcId="{46941B79-6E3C-41E6-A50A-B9C1EC0B8F93}" destId="{721CFB4D-DA2D-4242-8033-02B9A58E64E4}" srcOrd="0" destOrd="0" presId="urn:microsoft.com/office/officeart/2005/8/layout/cycle5"/>
    <dgm:cxn modelId="{36454ECD-D501-474F-9BBD-E926D8F7E04F}" type="presOf" srcId="{8C12FF22-171F-4C1E-9A08-8B89B1D1E35D}" destId="{87A0F189-069B-479C-9BE3-464E108E4585}" srcOrd="0" destOrd="0" presId="urn:microsoft.com/office/officeart/2005/8/layout/cycle5"/>
    <dgm:cxn modelId="{FC16625F-0FF9-4A2B-94E6-81C6EE265A2C}" type="presOf" srcId="{2163808A-4912-4954-8472-8BA0CA4F6F1F}" destId="{BB385E38-7C07-42B9-BC6B-884156442648}" srcOrd="0" destOrd="0" presId="urn:microsoft.com/office/officeart/2005/8/layout/cycle5"/>
    <dgm:cxn modelId="{B2A5A0BF-DE80-4188-8E9C-B6A7877E4ABD}" type="presParOf" srcId="{87A0F189-069B-479C-9BE3-464E108E4585}" destId="{E2CC9E45-6ADB-42EE-BEF6-D63A551400E9}" srcOrd="0" destOrd="0" presId="urn:microsoft.com/office/officeart/2005/8/layout/cycle5"/>
    <dgm:cxn modelId="{B98E3F3E-676A-4BD4-9763-65E60CDA4E60}" type="presParOf" srcId="{87A0F189-069B-479C-9BE3-464E108E4585}" destId="{433DE07C-743A-4359-999C-AA31FC4B48A1}" srcOrd="1" destOrd="0" presId="urn:microsoft.com/office/officeart/2005/8/layout/cycle5"/>
    <dgm:cxn modelId="{9633A1D2-F30E-42AC-B774-6CAEBACAB9C3}" type="presParOf" srcId="{87A0F189-069B-479C-9BE3-464E108E4585}" destId="{738F4AFB-6F7A-484C-8052-5F8EC5368BC1}" srcOrd="2" destOrd="0" presId="urn:microsoft.com/office/officeart/2005/8/layout/cycle5"/>
    <dgm:cxn modelId="{BC94302E-0CDB-4A46-BBBF-A1C8367799C1}" type="presParOf" srcId="{87A0F189-069B-479C-9BE3-464E108E4585}" destId="{CB364257-757C-4184-AC24-B0EACF731292}" srcOrd="3" destOrd="0" presId="urn:microsoft.com/office/officeart/2005/8/layout/cycle5"/>
    <dgm:cxn modelId="{0A209974-83B5-40B0-BB01-1C68DCF98506}" type="presParOf" srcId="{87A0F189-069B-479C-9BE3-464E108E4585}" destId="{2EC4AB85-3C68-40EA-A334-6A06C7453ABF}" srcOrd="4" destOrd="0" presId="urn:microsoft.com/office/officeart/2005/8/layout/cycle5"/>
    <dgm:cxn modelId="{CE6B3D87-304D-4246-906B-20EEDE55F7ED}" type="presParOf" srcId="{87A0F189-069B-479C-9BE3-464E108E4585}" destId="{A113A258-FF45-4548-B9F9-EAC6365136A1}" srcOrd="5" destOrd="0" presId="urn:microsoft.com/office/officeart/2005/8/layout/cycle5"/>
    <dgm:cxn modelId="{EA681D4F-2D8F-4C34-AED1-B57D74B43670}" type="presParOf" srcId="{87A0F189-069B-479C-9BE3-464E108E4585}" destId="{721CFB4D-DA2D-4242-8033-02B9A58E64E4}" srcOrd="6" destOrd="0" presId="urn:microsoft.com/office/officeart/2005/8/layout/cycle5"/>
    <dgm:cxn modelId="{3F7CB5A4-7DB6-4160-9C26-32FEFA30693A}" type="presParOf" srcId="{87A0F189-069B-479C-9BE3-464E108E4585}" destId="{F7ACF0A3-E1E6-4770-AA81-73C0230885EE}" srcOrd="7" destOrd="0" presId="urn:microsoft.com/office/officeart/2005/8/layout/cycle5"/>
    <dgm:cxn modelId="{B54A757C-7F0F-4917-A0CF-627D3E076229}" type="presParOf" srcId="{87A0F189-069B-479C-9BE3-464E108E4585}" destId="{BB385E38-7C07-42B9-BC6B-884156442648}"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C9E45-6ADB-42EE-BEF6-D63A551400E9}">
      <dsp:nvSpPr>
        <dsp:cNvPr id="0" name=""/>
        <dsp:cNvSpPr/>
      </dsp:nvSpPr>
      <dsp:spPr>
        <a:xfrm>
          <a:off x="2462740" y="1359"/>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Grafiksicht</a:t>
          </a:r>
          <a:r>
            <a:rPr lang="de-DE" sz="1800" kern="1200" dirty="0" smtClean="0">
              <a:solidFill>
                <a:srgbClr val="FFFFFF"/>
              </a:solidFill>
              <a:latin typeface="Tahoma"/>
              <a:ea typeface="+mn-ea"/>
              <a:cs typeface="+mn-cs"/>
            </a:rPr>
            <a:t/>
          </a:r>
          <a:br>
            <a:rPr lang="de-DE" sz="1800" kern="1200" dirty="0" smtClean="0">
              <a:solidFill>
                <a:srgbClr val="FFFFFF"/>
              </a:solidFill>
              <a:latin typeface="Tahoma"/>
              <a:ea typeface="+mn-ea"/>
              <a:cs typeface="+mn-cs"/>
            </a:rPr>
          </a:br>
          <a:endParaRPr lang="de-DE" sz="1800" kern="1200" dirty="0">
            <a:solidFill>
              <a:srgbClr val="FFFFFF"/>
            </a:solidFill>
            <a:latin typeface="Tahoma"/>
            <a:ea typeface="+mn-ea"/>
            <a:cs typeface="+mn-cs"/>
          </a:endParaRPr>
        </a:p>
      </dsp:txBody>
      <dsp:txXfrm>
        <a:off x="2537222" y="75841"/>
        <a:ext cx="2198363" cy="1376798"/>
      </dsp:txXfrm>
    </dsp:sp>
    <dsp:sp modelId="{738F4AFB-6F7A-484C-8052-5F8EC5368BC1}">
      <dsp:nvSpPr>
        <dsp:cNvPr id="0" name=""/>
        <dsp:cNvSpPr/>
      </dsp:nvSpPr>
      <dsp:spPr>
        <a:xfrm>
          <a:off x="1603759" y="764240"/>
          <a:ext cx="4065288" cy="4065288"/>
        </a:xfrm>
        <a:custGeom>
          <a:avLst/>
          <a:gdLst/>
          <a:ahLst/>
          <a:cxnLst/>
          <a:rect l="0" t="0" r="0" b="0"/>
          <a:pathLst>
            <a:path>
              <a:moveTo>
                <a:pt x="3520532" y="647787"/>
              </a:moveTo>
              <a:arcTo wR="2032644" hR="2032644" stAng="19023243" swAng="229937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 modelId="{CB364257-757C-4184-AC24-B0EACF731292}">
      <dsp:nvSpPr>
        <dsp:cNvPr id="0" name=""/>
        <dsp:cNvSpPr/>
      </dsp:nvSpPr>
      <dsp:spPr>
        <a:xfrm>
          <a:off x="4223061"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Algebra- / CAS-Sicht</a:t>
          </a:r>
          <a:br>
            <a:rPr lang="de-DE" sz="2400" kern="1200" dirty="0" smtClean="0">
              <a:solidFill>
                <a:srgbClr val="FFFFFF"/>
              </a:solidFill>
              <a:latin typeface="Tahoma"/>
              <a:ea typeface="+mn-ea"/>
              <a:cs typeface="+mn-cs"/>
            </a:rPr>
          </a:br>
          <a:endParaRPr lang="de-DE" sz="2400" kern="1200" dirty="0">
            <a:solidFill>
              <a:srgbClr val="FFFFFF"/>
            </a:solidFill>
            <a:latin typeface="Tahoma"/>
            <a:ea typeface="+mn-ea"/>
            <a:cs typeface="+mn-cs"/>
          </a:endParaRPr>
        </a:p>
      </dsp:txBody>
      <dsp:txXfrm>
        <a:off x="4297543" y="3124807"/>
        <a:ext cx="2198363" cy="1376798"/>
      </dsp:txXfrm>
    </dsp:sp>
    <dsp:sp modelId="{A113A258-FF45-4548-B9F9-EAC6365136A1}">
      <dsp:nvSpPr>
        <dsp:cNvPr id="0" name=""/>
        <dsp:cNvSpPr/>
      </dsp:nvSpPr>
      <dsp:spPr>
        <a:xfrm>
          <a:off x="1603759" y="764240"/>
          <a:ext cx="4065288" cy="4065288"/>
        </a:xfrm>
        <a:custGeom>
          <a:avLst/>
          <a:gdLst/>
          <a:ahLst/>
          <a:cxnLst/>
          <a:rect l="0" t="0" r="0" b="0"/>
          <a:pathLst>
            <a:path>
              <a:moveTo>
                <a:pt x="2655213" y="3967598"/>
              </a:moveTo>
              <a:arcTo wR="2032644" hR="2032644" stAng="4329869" swAng="214026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 modelId="{721CFB4D-DA2D-4242-8033-02B9A58E64E4}">
      <dsp:nvSpPr>
        <dsp:cNvPr id="0" name=""/>
        <dsp:cNvSpPr/>
      </dsp:nvSpPr>
      <dsp:spPr>
        <a:xfrm>
          <a:off x="702419" y="3050325"/>
          <a:ext cx="2347327" cy="1525762"/>
        </a:xfrm>
        <a:prstGeom prst="roundRect">
          <a:avLst/>
        </a:prstGeom>
        <a:solidFill>
          <a:srgbClr val="006573">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solidFill>
                <a:srgbClr val="FFFFFF"/>
              </a:solidFill>
              <a:latin typeface="Tahoma"/>
              <a:ea typeface="+mn-ea"/>
              <a:cs typeface="+mn-cs"/>
            </a:rPr>
            <a:t>Tabellensicht</a:t>
          </a:r>
          <a:r>
            <a:rPr lang="de-DE" sz="2400" b="1" kern="1200" dirty="0" smtClean="0">
              <a:solidFill>
                <a:srgbClr val="FFFFFF"/>
              </a:solidFill>
              <a:latin typeface="Tahoma"/>
              <a:ea typeface="+mn-ea"/>
              <a:cs typeface="+mn-cs"/>
            </a:rPr>
            <a:t/>
          </a:r>
          <a:br>
            <a:rPr lang="de-DE" sz="2400" b="1" kern="1200" dirty="0" smtClean="0">
              <a:solidFill>
                <a:srgbClr val="FFFFFF"/>
              </a:solidFill>
              <a:latin typeface="Tahoma"/>
              <a:ea typeface="+mn-ea"/>
              <a:cs typeface="+mn-cs"/>
            </a:rPr>
          </a:br>
          <a:endParaRPr lang="de-DE" sz="2400" b="1" kern="1200" dirty="0">
            <a:solidFill>
              <a:srgbClr val="FFFFFF"/>
            </a:solidFill>
            <a:latin typeface="Tahoma"/>
            <a:ea typeface="+mn-ea"/>
            <a:cs typeface="+mn-cs"/>
          </a:endParaRPr>
        </a:p>
      </dsp:txBody>
      <dsp:txXfrm>
        <a:off x="776901" y="3124807"/>
        <a:ext cx="2198363" cy="1376798"/>
      </dsp:txXfrm>
    </dsp:sp>
    <dsp:sp modelId="{BB385E38-7C07-42B9-BC6B-884156442648}">
      <dsp:nvSpPr>
        <dsp:cNvPr id="0" name=""/>
        <dsp:cNvSpPr/>
      </dsp:nvSpPr>
      <dsp:spPr>
        <a:xfrm>
          <a:off x="1603759" y="764240"/>
          <a:ext cx="4065288" cy="4065288"/>
        </a:xfrm>
        <a:custGeom>
          <a:avLst/>
          <a:gdLst/>
          <a:ahLst/>
          <a:cxnLst/>
          <a:rect l="0" t="0" r="0" b="0"/>
          <a:pathLst>
            <a:path>
              <a:moveTo>
                <a:pt x="6613" y="1868812"/>
              </a:moveTo>
              <a:arcTo wR="2032644" hR="2032644" stAng="11077385" swAng="2299372"/>
            </a:path>
          </a:pathLst>
        </a:custGeom>
        <a:noFill/>
        <a:ln w="9525" cap="flat" cmpd="sng" algn="ctr">
          <a:solidFill>
            <a:srgbClr val="006573">
              <a:hueOff val="0"/>
              <a:satOff val="0"/>
              <a:lumOff val="0"/>
              <a:alphaOff val="0"/>
            </a:s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bwMode="auto">
          <a:xfrm>
            <a:off x="0"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1" name="Rectangle 3"/>
          <p:cNvSpPr>
            <a:spLocks noGrp="1" noChangeArrowheads="1"/>
          </p:cNvSpPr>
          <p:nvPr>
            <p:ph type="dt" sz="quarter" idx="1"/>
          </p:nvPr>
        </p:nvSpPr>
        <p:spPr bwMode="auto">
          <a:xfrm>
            <a:off x="3884613"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35172" name="Rectangle 4"/>
          <p:cNvSpPr>
            <a:spLocks noGrp="1" noChangeArrowheads="1"/>
          </p:cNvSpPr>
          <p:nvPr>
            <p:ph type="ftr" sz="quarter" idx="2"/>
          </p:nvPr>
        </p:nvSpPr>
        <p:spPr bwMode="auto">
          <a:xfrm>
            <a:off x="0"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3" name="Rectangle 5"/>
          <p:cNvSpPr>
            <a:spLocks noGrp="1" noChangeArrowheads="1"/>
          </p:cNvSpPr>
          <p:nvPr>
            <p:ph type="sldNum" sz="quarter" idx="3"/>
          </p:nvPr>
        </p:nvSpPr>
        <p:spPr bwMode="auto">
          <a:xfrm>
            <a:off x="3884613"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cs typeface="+mn-cs"/>
              </a:defRPr>
            </a:lvl1pPr>
          </a:lstStyle>
          <a:p>
            <a:pPr>
              <a:defRPr/>
            </a:pPr>
            <a:fld id="{E07DF8DF-F622-499C-80D0-110B199CF44D}" type="slidenum">
              <a:rPr lang="de-DE"/>
              <a:pPr>
                <a:defRPr/>
              </a:pPr>
              <a:t>‹Nr.›</a:t>
            </a:fld>
            <a:endParaRPr lang="de-DE"/>
          </a:p>
        </p:txBody>
      </p:sp>
    </p:spTree>
    <p:extLst>
      <p:ext uri="{BB962C8B-B14F-4D97-AF65-F5344CB8AC3E}">
        <p14:creationId xmlns:p14="http://schemas.microsoft.com/office/powerpoint/2010/main" val="382018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47" name="Rectangle 3"/>
          <p:cNvSpPr>
            <a:spLocks noGrp="1" noChangeArrowheads="1"/>
          </p:cNvSpPr>
          <p:nvPr>
            <p:ph type="dt" idx="1"/>
          </p:nvPr>
        </p:nvSpPr>
        <p:spPr bwMode="auto">
          <a:xfrm>
            <a:off x="3884613" y="0"/>
            <a:ext cx="2971800" cy="4972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638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134149" name="Rectangle 5"/>
          <p:cNvSpPr>
            <a:spLocks noGrp="1" noChangeArrowheads="1"/>
          </p:cNvSpPr>
          <p:nvPr>
            <p:ph type="body" sz="quarter" idx="3"/>
          </p:nvPr>
        </p:nvSpPr>
        <p:spPr bwMode="auto">
          <a:xfrm>
            <a:off x="685800" y="4724202"/>
            <a:ext cx="5486400" cy="44755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34150" name="Rectangle 6"/>
          <p:cNvSpPr>
            <a:spLocks noGrp="1" noChangeArrowheads="1"/>
          </p:cNvSpPr>
          <p:nvPr>
            <p:ph type="ftr" sz="quarter" idx="4"/>
          </p:nvPr>
        </p:nvSpPr>
        <p:spPr bwMode="auto">
          <a:xfrm>
            <a:off x="0"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51" name="Rectangle 7"/>
          <p:cNvSpPr>
            <a:spLocks noGrp="1" noChangeArrowheads="1"/>
          </p:cNvSpPr>
          <p:nvPr>
            <p:ph type="sldNum" sz="quarter" idx="5"/>
          </p:nvPr>
        </p:nvSpPr>
        <p:spPr bwMode="auto">
          <a:xfrm>
            <a:off x="3884613" y="9446678"/>
            <a:ext cx="2971800" cy="4972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cs typeface="+mn-cs"/>
              </a:defRPr>
            </a:lvl1pPr>
          </a:lstStyle>
          <a:p>
            <a:pPr>
              <a:defRPr/>
            </a:pPr>
            <a:fld id="{203EF7AC-A6B9-49A1-8664-936D68445596}" type="slidenum">
              <a:rPr lang="de-DE"/>
              <a:pPr>
                <a:defRPr/>
              </a:pPr>
              <a:t>‹Nr.›</a:t>
            </a:fld>
            <a:endParaRPr lang="de-DE"/>
          </a:p>
        </p:txBody>
      </p:sp>
    </p:spTree>
    <p:extLst>
      <p:ext uri="{BB962C8B-B14F-4D97-AF65-F5344CB8AC3E}">
        <p14:creationId xmlns:p14="http://schemas.microsoft.com/office/powerpoint/2010/main" val="1320352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8</a:t>
            </a:fld>
            <a:endParaRPr lang="de-DE"/>
          </a:p>
        </p:txBody>
      </p:sp>
    </p:spTree>
    <p:extLst>
      <p:ext uri="{BB962C8B-B14F-4D97-AF65-F5344CB8AC3E}">
        <p14:creationId xmlns:p14="http://schemas.microsoft.com/office/powerpoint/2010/main" val="2891563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13</a:t>
            </a:fld>
            <a:endParaRPr lang="de-DE"/>
          </a:p>
        </p:txBody>
      </p:sp>
    </p:spTree>
    <p:extLst>
      <p:ext uri="{BB962C8B-B14F-4D97-AF65-F5344CB8AC3E}">
        <p14:creationId xmlns:p14="http://schemas.microsoft.com/office/powerpoint/2010/main" val="2146189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3">
        <a:schemeClr val="bg1"/>
      </p:bgRef>
    </p:bg>
    <p:spTree>
      <p:nvGrpSpPr>
        <p:cNvPr id="1" name=""/>
        <p:cNvGrpSpPr/>
        <p:nvPr/>
      </p:nvGrpSpPr>
      <p:grpSpPr>
        <a:xfrm>
          <a:off x="0" y="0"/>
          <a:ext cx="0" cy="0"/>
          <a:chOff x="0" y="0"/>
          <a:chExt cx="0" cy="0"/>
        </a:xfrm>
      </p:grpSpPr>
      <p:sp>
        <p:nvSpPr>
          <p:cNvPr id="12" name="Rechtec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bgerundetes Rechtec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Untertitel 8"/>
          <p:cNvSpPr>
            <a:spLocks noGrp="1"/>
          </p:cNvSpPr>
          <p:nvPr>
            <p:ph type="subTitle" idx="1"/>
          </p:nvPr>
        </p:nvSpPr>
        <p:spPr>
          <a:xfrm>
            <a:off x="1295400" y="3200400"/>
            <a:ext cx="6400800" cy="1600200"/>
          </a:xfrm>
          <a:prstGeom prst="rect">
            <a:avLst/>
          </a:prstGeo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172200" y="6191250"/>
            <a:ext cx="2476500" cy="476250"/>
          </a:xfrm>
          <a:prstGeom prst="rect">
            <a:avLst/>
          </a:prstGeom>
        </p:spPr>
        <p:txBody>
          <a:bodyPr/>
          <a:lstStyle/>
          <a:p>
            <a:endParaRPr lang="de-DE"/>
          </a:p>
        </p:txBody>
      </p:sp>
      <p:sp>
        <p:nvSpPr>
          <p:cNvPr id="17" name="Fußzeilenplatzhalter 16"/>
          <p:cNvSpPr>
            <a:spLocks noGrp="1"/>
          </p:cNvSpPr>
          <p:nvPr>
            <p:ph type="ftr" sz="quarter" idx="11"/>
          </p:nvPr>
        </p:nvSpPr>
        <p:spPr>
          <a:xfrm>
            <a:off x="914400" y="6172200"/>
            <a:ext cx="3962400" cy="457200"/>
          </a:xfrm>
          <a:prstGeom prst="rect">
            <a:avLst/>
          </a:prstGeom>
        </p:spPr>
        <p:txBody>
          <a:bodyPr/>
          <a:lstStyle/>
          <a:p>
            <a:endParaRPr lang="de-DE"/>
          </a:p>
        </p:txBody>
      </p:sp>
      <p:sp>
        <p:nvSpPr>
          <p:cNvPr id="29" name="Foliennummernplatzhalter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27AE83F7-0201-4E8F-A61E-222BDD35E32B}" type="slidenum">
              <a:rPr lang="de-DE" smtClean="0"/>
              <a:pPr/>
              <a:t>‹Nr.›</a:t>
            </a:fld>
            <a:endParaRPr lang="de-DE"/>
          </a:p>
        </p:txBody>
      </p:sp>
      <p:sp>
        <p:nvSpPr>
          <p:cNvPr id="7" name="Rechtec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c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a:prstGeom prst="rect">
            <a:avLst/>
          </a:prstGeom>
        </p:spPr>
        <p:txBody>
          <a:bodyPr anchor="ctr"/>
          <a:lstStyle>
            <a:lvl1pPr algn="ctr">
              <a:defRPr lang="en-US" dirty="0">
                <a:solidFill>
                  <a:srgbClr val="FFFFFF"/>
                </a:solidFill>
              </a:defRPr>
            </a:lvl1pPr>
          </a:lstStyle>
          <a:p>
            <a:r>
              <a:rPr kumimoji="0" lang="de-DE" smtClean="0"/>
              <a:t>Titelmasterformat durch Klicken bearbeiten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914400" y="1447800"/>
            <a:ext cx="7772400" cy="4572000"/>
          </a:xfrm>
          <a:prstGeom prst="rect">
            <a:avLst/>
          </a:prstGeo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85D154D1-E41A-4C1D-B140-8480B05A25C1}" type="slidenum">
              <a:rPr lang="de-DE" smtClean="0"/>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1"/>
            <a:ext cx="2011680" cy="5851525"/>
          </a:xfrm>
          <a:prstGeom prst="rect">
            <a:avLst/>
          </a:prstGeo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914400" y="274640"/>
            <a:ext cx="5562600" cy="5851525"/>
          </a:xfrm>
          <a:prstGeom prst="rect">
            <a:avLst/>
          </a:prstGeom>
        </p:spPr>
        <p:txBody>
          <a:bodyPr vert="eaVer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0DCE402A-DE88-4DC1-B0CB-84591E36FF6E}" type="slidenum">
              <a:rPr lang="de-DE" smtClean="0"/>
              <a:pPr>
                <a:defRPr/>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447727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228700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606513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655837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415550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196970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9CE952F4-D6F1-40E2-A427-047A5A4ED16C}" type="slidenum">
              <a:rPr lang="de-DE" smtClean="0"/>
              <a:pPr>
                <a:defRPr/>
              </a:pPr>
              <a:t>‹Nr.›</a:t>
            </a:fld>
            <a:endParaRPr lang="de-DE"/>
          </a:p>
        </p:txBody>
      </p:sp>
      <p:sp>
        <p:nvSpPr>
          <p:cNvPr id="8" name="Inhaltsplatzhalter 7"/>
          <p:cNvSpPr>
            <a:spLocks noGrp="1"/>
          </p:cNvSpPr>
          <p:nvPr>
            <p:ph sz="quarter" idx="1"/>
          </p:nvPr>
        </p:nvSpPr>
        <p:spPr>
          <a:xfrm>
            <a:off x="914400" y="1447800"/>
            <a:ext cx="777240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4084018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701208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23059034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31050290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DB39234-AE41-4796-9FFC-2DEE28F3DAD0}" type="slidenum">
              <a:rPr lang="de-DE" smtClean="0"/>
              <a:t>‹Nr.›</a:t>
            </a:fld>
            <a:endParaRPr lang="de-DE"/>
          </a:p>
        </p:txBody>
      </p:sp>
    </p:spTree>
    <p:extLst>
      <p:ext uri="{BB962C8B-B14F-4D97-AF65-F5344CB8AC3E}">
        <p14:creationId xmlns:p14="http://schemas.microsoft.com/office/powerpoint/2010/main" val="4207221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3">
        <a:schemeClr val="bg1"/>
      </p:bgRef>
    </p:bg>
    <p:spTree>
      <p:nvGrpSpPr>
        <p:cNvPr id="1" name=""/>
        <p:cNvGrpSpPr/>
        <p:nvPr/>
      </p:nvGrpSpPr>
      <p:grpSpPr>
        <a:xfrm>
          <a:off x="0" y="0"/>
          <a:ext cx="0" cy="0"/>
          <a:chOff x="0" y="0"/>
          <a:chExt cx="0" cy="0"/>
        </a:xfrm>
      </p:grpSpPr>
      <p:sp>
        <p:nvSpPr>
          <p:cNvPr id="11" name="Rechtec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bgerundetes Rechtec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a:prstGeom prst="rect">
            <a:avLst/>
          </a:prstGeom>
        </p:spPr>
        <p:txBody>
          <a:bodyPr anchor="b" anchorCtr="0"/>
          <a:lstStyle>
            <a:lvl1pPr algn="l">
              <a:buNone/>
              <a:defRPr sz="4000" b="0" cap="none"/>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722313" y="2547938"/>
            <a:ext cx="7772400" cy="1338262"/>
          </a:xfrm>
          <a:prstGeom prst="rect">
            <a:avLst/>
          </a:prstGeo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Textmasterformate durch Klicken bearbeiten</a:t>
            </a:r>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800100" y="6172200"/>
            <a:ext cx="4000500" cy="457200"/>
          </a:xfrm>
          <a:prstGeom prst="rect">
            <a:avLst/>
          </a:prstGeom>
        </p:spPr>
        <p:txBody>
          <a:bodyPr/>
          <a:lstStyle/>
          <a:p>
            <a:pPr>
              <a:defRPr/>
            </a:pPr>
            <a:endParaRPr lang="de-DE"/>
          </a:p>
        </p:txBody>
      </p:sp>
      <p:sp>
        <p:nvSpPr>
          <p:cNvPr id="7" name="Rechtec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Foliennummernplatzhalter 5"/>
          <p:cNvSpPr>
            <a:spLocks noGrp="1"/>
          </p:cNvSpPr>
          <p:nvPr>
            <p:ph type="sldNum" sz="quarter" idx="12"/>
          </p:nvPr>
        </p:nvSpPr>
        <p:spPr>
          <a:xfrm>
            <a:off x="146304" y="6208776"/>
            <a:ext cx="457200" cy="457200"/>
          </a:xfrm>
          <a:prstGeom prst="ellipse">
            <a:avLst/>
          </a:prstGeom>
        </p:spPr>
        <p:txBody>
          <a:bodyPr/>
          <a:lstStyle/>
          <a:p>
            <a:pPr>
              <a:defRPr/>
            </a:pPr>
            <a:fld id="{39377B1C-510E-4616-9C03-16C2E33A9D5B}" type="slidenum">
              <a:rPr lang="de-DE" smtClean="0"/>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6431BFB5-B543-433C-867E-352AA7A2EDF0}" type="slidenum">
              <a:rPr lang="de-DE" smtClean="0"/>
              <a:pPr>
                <a:defRPr/>
              </a:pPr>
              <a:t>‹Nr.›</a:t>
            </a:fld>
            <a:endParaRPr lang="de-DE"/>
          </a:p>
        </p:txBody>
      </p:sp>
      <p:sp>
        <p:nvSpPr>
          <p:cNvPr id="9" name="Inhaltsplatzhalter 8"/>
          <p:cNvSpPr>
            <a:spLocks noGrp="1"/>
          </p:cNvSpPr>
          <p:nvPr>
            <p:ph sz="quarter" idx="1"/>
          </p:nvPr>
        </p:nvSpPr>
        <p:spPr>
          <a:xfrm>
            <a:off x="914400" y="1447800"/>
            <a:ext cx="374904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1" name="Inhaltsplatzhalter 10"/>
          <p:cNvSpPr>
            <a:spLocks noGrp="1"/>
          </p:cNvSpPr>
          <p:nvPr>
            <p:ph sz="quarter" idx="2"/>
          </p:nvPr>
        </p:nvSpPr>
        <p:spPr>
          <a:xfrm>
            <a:off x="4933950" y="1447800"/>
            <a:ext cx="3749040" cy="45720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a:prstGeom prst="rect">
            <a:avLst/>
          </a:prstGeom>
        </p:spPr>
        <p:txBody>
          <a:bodyPr anchor="b" anchorCtr="0"/>
          <a:lstStyle>
            <a:lvl1pPr>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9144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4" name="Textplatzhalter 3"/>
          <p:cNvSpPr>
            <a:spLocks noGrp="1"/>
          </p:cNvSpPr>
          <p:nvPr>
            <p:ph type="body" sz="half" idx="3"/>
          </p:nvPr>
        </p:nvSpPr>
        <p:spPr>
          <a:xfrm>
            <a:off x="49530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Textmasterformate durch Klicken bearbeiten</a:t>
            </a:r>
          </a:p>
        </p:txBody>
      </p:sp>
      <p:sp>
        <p:nvSpPr>
          <p:cNvPr id="7" name="Datumsplatzhalter 6"/>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8" name="Fußzeilenplatzhalter 7"/>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9" name="Foliennummernplatzhalter 8"/>
          <p:cNvSpPr>
            <a:spLocks noGrp="1"/>
          </p:cNvSpPr>
          <p:nvPr>
            <p:ph type="sldNum" sz="quarter" idx="12"/>
          </p:nvPr>
        </p:nvSpPr>
        <p:spPr>
          <a:xfrm>
            <a:off x="146304" y="6210300"/>
            <a:ext cx="457200" cy="457200"/>
          </a:xfrm>
          <a:prstGeom prst="ellipse">
            <a:avLst/>
          </a:prstGeom>
        </p:spPr>
        <p:txBody>
          <a:bodyPr/>
          <a:lstStyle/>
          <a:p>
            <a:pPr>
              <a:defRPr/>
            </a:pPr>
            <a:fld id="{20B80A45-044A-441A-B86D-E7414D75AE56}" type="slidenum">
              <a:rPr lang="de-DE" smtClean="0"/>
              <a:pPr>
                <a:defRPr/>
              </a:pPr>
              <a:t>‹Nr.›</a:t>
            </a:fld>
            <a:endParaRPr lang="de-DE"/>
          </a:p>
        </p:txBody>
      </p:sp>
      <p:sp>
        <p:nvSpPr>
          <p:cNvPr id="11" name="Inhaltsplatzhalter 10"/>
          <p:cNvSpPr>
            <a:spLocks noGrp="1"/>
          </p:cNvSpPr>
          <p:nvPr>
            <p:ph sz="half" idx="2"/>
          </p:nvPr>
        </p:nvSpPr>
        <p:spPr>
          <a:xfrm>
            <a:off x="914400" y="2247900"/>
            <a:ext cx="3733800" cy="38862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3" name="Inhaltsplatzhalter 12"/>
          <p:cNvSpPr>
            <a:spLocks noGrp="1"/>
          </p:cNvSpPr>
          <p:nvPr>
            <p:ph sz="half" idx="4"/>
          </p:nvPr>
        </p:nvSpPr>
        <p:spPr>
          <a:xfrm>
            <a:off x="4953000" y="2247900"/>
            <a:ext cx="3733800" cy="38862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4" name="Fußzeilenplatzhalter 3"/>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5" name="Foliennummernplatzhalter 4"/>
          <p:cNvSpPr>
            <a:spLocks noGrp="1"/>
          </p:cNvSpPr>
          <p:nvPr>
            <p:ph type="sldNum" sz="quarter" idx="12"/>
          </p:nvPr>
        </p:nvSpPr>
        <p:spPr>
          <a:xfrm>
            <a:off x="146304" y="6210300"/>
            <a:ext cx="457200" cy="457200"/>
          </a:xfrm>
          <a:prstGeom prst="ellipse">
            <a:avLst/>
          </a:prstGeom>
        </p:spPr>
        <p:txBody>
          <a:bodyPr/>
          <a:lstStyle/>
          <a:p>
            <a:pPr>
              <a:defRPr/>
            </a:pPr>
            <a:fld id="{9B20415C-CA60-4D29-9773-2E1FAE179C64}" type="slidenum">
              <a:rPr lang="de-DE" smtClean="0"/>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htec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bgerundetes Rechtec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a:prstGeom prst="rect">
            <a:avLst/>
          </a:prstGeom>
        </p:spPr>
        <p:txBody>
          <a:bodyPr anchor="b" anchorCtr="0"/>
          <a:lstStyle>
            <a:lvl1pPr algn="l">
              <a:buNone/>
              <a:defRPr sz="4000" b="0"/>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914400" y="1600200"/>
            <a:ext cx="1905000" cy="4495800"/>
          </a:xfrm>
          <a:prstGeom prst="rect">
            <a:avLst/>
          </a:prstGeo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8D5B1271-D66F-48EE-8837-3B5DEE056551}" type="slidenum">
              <a:rPr lang="de-DE" smtClean="0"/>
              <a:pPr>
                <a:defRPr/>
              </a:pPr>
              <a:t>‹Nr.›</a:t>
            </a:fld>
            <a:endParaRPr lang="de-DE"/>
          </a:p>
        </p:txBody>
      </p:sp>
      <p:sp>
        <p:nvSpPr>
          <p:cNvPr id="11" name="Inhaltsplatzhalter 10"/>
          <p:cNvSpPr>
            <a:spLocks noGrp="1"/>
          </p:cNvSpPr>
          <p:nvPr>
            <p:ph sz="quarter" idx="1"/>
          </p:nvPr>
        </p:nvSpPr>
        <p:spPr>
          <a:xfrm>
            <a:off x="2971800" y="1600200"/>
            <a:ext cx="5715000" cy="4495800"/>
          </a:xfrm>
          <a:prstGeom prst="rect">
            <a:avLst/>
          </a:prstGeom>
        </p:spPr>
        <p:txBody>
          <a:bodyPr vert="horz"/>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a:prstGeom prst="rect">
            <a:avLst/>
          </a:prstGeom>
        </p:spPr>
        <p:txBody>
          <a:bodyPr anchor="ctr">
            <a:noAutofit/>
          </a:bodyPr>
          <a:lstStyle>
            <a:lvl1pPr algn="l">
              <a:buNone/>
              <a:defRPr sz="2800" b="0"/>
            </a:lvl1pPr>
          </a:lstStyle>
          <a:p>
            <a:r>
              <a:rPr kumimoji="0" lang="de-DE" smtClean="0"/>
              <a:t>Titelmasterformat durch Klicken bearbeiten</a:t>
            </a:r>
            <a:endParaRPr kumimoji="0" lang="en-US"/>
          </a:p>
        </p:txBody>
      </p:sp>
      <p:sp>
        <p:nvSpPr>
          <p:cNvPr id="4" name="Textplatzhalter 3"/>
          <p:cNvSpPr>
            <a:spLocks noGrp="1"/>
          </p:cNvSpPr>
          <p:nvPr>
            <p:ph type="body" sz="half" idx="2"/>
          </p:nvPr>
        </p:nvSpPr>
        <p:spPr>
          <a:xfrm>
            <a:off x="914400" y="5445825"/>
            <a:ext cx="7315200" cy="685800"/>
          </a:xfrm>
          <a:prstGeom prst="rect">
            <a:avLst/>
          </a:prstGeo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de-DE" smtClean="0"/>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8862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08776"/>
            <a:ext cx="457200" cy="457200"/>
          </a:xfrm>
          <a:prstGeom prst="ellipse">
            <a:avLst/>
          </a:prstGeom>
        </p:spPr>
        <p:txBody>
          <a:bodyPr/>
          <a:lstStyle/>
          <a:p>
            <a:pPr>
              <a:defRPr/>
            </a:pPr>
            <a:fld id="{5209AF47-E4B6-4155-B1FE-2A2120EF0EFA}" type="slidenum">
              <a:rPr lang="de-DE" smtClean="0"/>
              <a:pPr>
                <a:defRPr/>
              </a:pPr>
              <a:t>‹Nr.›</a:t>
            </a:fld>
            <a:endParaRPr lang="de-DE"/>
          </a:p>
        </p:txBody>
      </p:sp>
      <p:sp>
        <p:nvSpPr>
          <p:cNvPr id="11" name="Rechtec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c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c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Bildplatzhalt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de-DE" smtClean="0"/>
              <a:t>Bild durch Klicken auf Symbol hinzufügen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hteck 12"/>
          <p:cNvSpPr/>
          <p:nvPr userDrawn="1"/>
        </p:nvSpPr>
        <p:spPr>
          <a:xfrm>
            <a:off x="0" y="0"/>
            <a:ext cx="9144000" cy="914402"/>
          </a:xfrm>
          <a:prstGeom prst="rect">
            <a:avLst/>
          </a:prstGeom>
          <a:solidFill>
            <a:schemeClr val="accent1">
              <a:lumMod val="7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userDrawn="1"/>
        </p:nvSpPr>
        <p:spPr>
          <a:xfrm>
            <a:off x="532015" y="6683435"/>
            <a:ext cx="8611986" cy="174565"/>
          </a:xfrm>
          <a:prstGeom prst="rect">
            <a:avLst/>
          </a:prstGeom>
          <a:solidFill>
            <a:schemeClr val="accent1">
              <a:lumMod val="7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 Box 4"/>
          <p:cNvSpPr txBox="1">
            <a:spLocks noChangeArrowheads="1"/>
          </p:cNvSpPr>
          <p:nvPr userDrawn="1"/>
        </p:nvSpPr>
        <p:spPr bwMode="auto">
          <a:xfrm>
            <a:off x="868106" y="6660420"/>
            <a:ext cx="8275894" cy="230832"/>
          </a:xfrm>
          <a:prstGeom prst="rect">
            <a:avLst/>
          </a:prstGeom>
          <a:noFill/>
          <a:ln w="9525">
            <a:noFill/>
            <a:miter lim="800000"/>
            <a:headEnd/>
            <a:tailEnd/>
          </a:ln>
        </p:spPr>
        <p:txBody>
          <a:bodyPr wrap="square">
            <a:spAutoFit/>
          </a:bodyPr>
          <a:lstStyle/>
          <a:p>
            <a:pPr algn="l" rtl="0" fontAlgn="base">
              <a:spcBef>
                <a:spcPct val="0"/>
              </a:spcBef>
              <a:spcAft>
                <a:spcPct val="0"/>
              </a:spcAft>
            </a:pPr>
            <a:r>
              <a:rPr lang="de-DE" sz="900" kern="1200" dirty="0" smtClean="0">
                <a:solidFill>
                  <a:schemeClr val="tx1">
                    <a:lumMod val="95000"/>
                    <a:lumOff val="5000"/>
                  </a:schemeClr>
                </a:solidFill>
                <a:latin typeface="Arial" charset="0"/>
                <a:ea typeface="+mn-ea"/>
                <a:cs typeface="Arial" charset="0"/>
              </a:rPr>
              <a:t>Einsatz von CAS (Computer Algebra Systemen) im Mathematikunterricht</a:t>
            </a:r>
            <a:r>
              <a:rPr lang="de-DE" sz="900" kern="1200" baseline="0" dirty="0" smtClean="0">
                <a:solidFill>
                  <a:schemeClr val="tx1">
                    <a:lumMod val="95000"/>
                    <a:lumOff val="5000"/>
                  </a:schemeClr>
                </a:solidFill>
                <a:latin typeface="Arial" charset="0"/>
                <a:ea typeface="+mn-ea"/>
                <a:cs typeface="Arial" charset="0"/>
              </a:rPr>
              <a:t> - </a:t>
            </a:r>
            <a:r>
              <a:rPr lang="de-DE" sz="900" kern="1200" dirty="0" err="1" smtClean="0">
                <a:solidFill>
                  <a:schemeClr val="tx1">
                    <a:lumMod val="95000"/>
                    <a:lumOff val="5000"/>
                  </a:schemeClr>
                </a:solidFill>
                <a:latin typeface="Arial" charset="0"/>
                <a:ea typeface="+mn-ea"/>
                <a:cs typeface="Arial" charset="0"/>
              </a:rPr>
              <a:t>GeoGebra</a:t>
            </a:r>
            <a:r>
              <a:rPr lang="de-DE" sz="900" kern="1200" dirty="0" smtClean="0">
                <a:solidFill>
                  <a:schemeClr val="tx1">
                    <a:lumMod val="95000"/>
                    <a:lumOff val="5000"/>
                  </a:schemeClr>
                </a:solidFill>
                <a:latin typeface="Arial" charset="0"/>
                <a:ea typeface="+mn-ea"/>
                <a:cs typeface="Arial" charset="0"/>
              </a:rPr>
              <a:t> 		Kohlruss</a:t>
            </a:r>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873" r:id="rId12"/>
    <p:sldLayoutId id="2147483868" r:id="rId13"/>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B39234-AE41-4796-9FFC-2DEE28F3DAD0}" type="slidenum">
              <a:rPr lang="de-DE" smtClean="0"/>
              <a:t>‹Nr.›</a:t>
            </a:fld>
            <a:endParaRPr lang="de-DE"/>
          </a:p>
        </p:txBody>
      </p:sp>
    </p:spTree>
    <p:extLst>
      <p:ext uri="{BB962C8B-B14F-4D97-AF65-F5344CB8AC3E}">
        <p14:creationId xmlns:p14="http://schemas.microsoft.com/office/powerpoint/2010/main" val="3010932793"/>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kmk.org/fileadmin/veroeffentlichungen_beschluesse/2012/2012_10_18-Bildungsstandards-Mathe-Abi.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hyperlink" Target="http://teacher.eduhi.at/alindner/Sites/GeoGebra/Seminare/GeoGebra_Einfuehrung.ppt"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5" descr="http://mathematech.pbworks.com/f/1288208214/geogebra_logo_original.png"/>
          <p:cNvPicPr>
            <a:picLocks noChangeAspect="1" noChangeArrowheads="1"/>
          </p:cNvPicPr>
          <p:nvPr/>
        </p:nvPicPr>
        <p:blipFill>
          <a:blip r:embed="rId2" cstate="print"/>
          <a:srcRect/>
          <a:stretch>
            <a:fillRect/>
          </a:stretch>
        </p:blipFill>
        <p:spPr bwMode="auto">
          <a:xfrm>
            <a:off x="1622738" y="2423819"/>
            <a:ext cx="5486400" cy="4256628"/>
          </a:xfrm>
          <a:prstGeom prst="rect">
            <a:avLst/>
          </a:prstGeom>
          <a:noFill/>
        </p:spPr>
      </p:pic>
      <p:sp>
        <p:nvSpPr>
          <p:cNvPr id="1028" name="Text Box 6"/>
          <p:cNvSpPr txBox="1">
            <a:spLocks noChangeArrowheads="1"/>
          </p:cNvSpPr>
          <p:nvPr/>
        </p:nvSpPr>
        <p:spPr bwMode="auto">
          <a:xfrm>
            <a:off x="2592730" y="3775448"/>
            <a:ext cx="3750858" cy="1815882"/>
          </a:xfrm>
          <a:prstGeom prst="rect">
            <a:avLst/>
          </a:prstGeom>
          <a:noFill/>
          <a:ln w="9525">
            <a:noFill/>
            <a:miter lim="800000"/>
            <a:headEnd/>
            <a:tailEnd/>
          </a:ln>
        </p:spPr>
        <p:txBody>
          <a:bodyPr wrap="square">
            <a:spAutoFit/>
          </a:bodyPr>
          <a:lstStyle/>
          <a:p>
            <a:pPr algn="ctr"/>
            <a:r>
              <a:rPr lang="de-DE" sz="2800" dirty="0" smtClean="0">
                <a:solidFill>
                  <a:schemeClr val="tx1">
                    <a:lumMod val="95000"/>
                    <a:lumOff val="5000"/>
                  </a:schemeClr>
                </a:solidFill>
              </a:rPr>
              <a:t>Geogebra </a:t>
            </a:r>
            <a:r>
              <a:rPr lang="de-DE" sz="2800" dirty="0" smtClean="0">
                <a:solidFill>
                  <a:schemeClr val="tx1">
                    <a:lumMod val="95000"/>
                    <a:lumOff val="5000"/>
                  </a:schemeClr>
                </a:solidFill>
              </a:rPr>
              <a:t>im Mathematikunterricht</a:t>
            </a:r>
          </a:p>
          <a:p>
            <a:pPr algn="ctr"/>
            <a:r>
              <a:rPr lang="de-DE" sz="2800" dirty="0" smtClean="0">
                <a:solidFill>
                  <a:schemeClr val="tx1">
                    <a:lumMod val="95000"/>
                    <a:lumOff val="5000"/>
                  </a:schemeClr>
                </a:solidFill>
              </a:rPr>
              <a:t>WS 03.07.2017</a:t>
            </a:r>
            <a:endParaRPr lang="de-DE" sz="2800" dirty="0" smtClean="0">
              <a:solidFill>
                <a:schemeClr val="tx1">
                  <a:lumMod val="95000"/>
                  <a:lumOff val="5000"/>
                </a:schemeClr>
              </a:solidFill>
            </a:endParaRPr>
          </a:p>
          <a:p>
            <a:pPr algn="ctr"/>
            <a:r>
              <a:rPr lang="de-DE" sz="2800" dirty="0" smtClean="0">
                <a:solidFill>
                  <a:schemeClr val="tx1">
                    <a:lumMod val="95000"/>
                    <a:lumOff val="5000"/>
                  </a:schemeClr>
                </a:solidFill>
              </a:rPr>
              <a:t> </a:t>
            </a:r>
          </a:p>
        </p:txBody>
      </p:sp>
      <p:pic>
        <p:nvPicPr>
          <p:cNvPr id="1041" name="Picture 17" descr="Bildergebnis für Berufskolleg Ahaus Techni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8611" y="785519"/>
            <a:ext cx="4533900" cy="1638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GeoGebra im Unterricht</a:t>
            </a:r>
            <a:endParaRPr lang="de-DE" sz="2800" dirty="0">
              <a:solidFill>
                <a:schemeClr val="tx1">
                  <a:lumMod val="95000"/>
                  <a:lumOff val="5000"/>
                </a:schemeClr>
              </a:solidFill>
            </a:endParaRPr>
          </a:p>
        </p:txBody>
      </p:sp>
      <p:sp>
        <p:nvSpPr>
          <p:cNvPr id="3" name="Textfeld 2"/>
          <p:cNvSpPr txBox="1"/>
          <p:nvPr/>
        </p:nvSpPr>
        <p:spPr>
          <a:xfrm>
            <a:off x="1145220" y="1597980"/>
            <a:ext cx="5169107" cy="369332"/>
          </a:xfrm>
          <a:prstGeom prst="rect">
            <a:avLst/>
          </a:prstGeom>
          <a:noFill/>
        </p:spPr>
        <p:txBody>
          <a:bodyPr wrap="none" rtlCol="0">
            <a:spAutoFit/>
          </a:bodyPr>
          <a:lstStyle/>
          <a:p>
            <a:r>
              <a:rPr lang="de-DE" dirty="0" smtClean="0">
                <a:solidFill>
                  <a:srgbClr val="000000"/>
                </a:solidFill>
              </a:rPr>
              <a:t>Lehrende: Demonstration, dynamisches Tafelbild</a:t>
            </a:r>
            <a:endParaRPr lang="de-DE" dirty="0">
              <a:solidFill>
                <a:srgbClr val="000000"/>
              </a:solidFill>
            </a:endParaRPr>
          </a:p>
        </p:txBody>
      </p:sp>
      <p:sp>
        <p:nvSpPr>
          <p:cNvPr id="4" name="Textfeld 3"/>
          <p:cNvSpPr txBox="1"/>
          <p:nvPr/>
        </p:nvSpPr>
        <p:spPr>
          <a:xfrm>
            <a:off x="1489802" y="2676569"/>
            <a:ext cx="7026282" cy="369332"/>
          </a:xfrm>
          <a:prstGeom prst="rect">
            <a:avLst/>
          </a:prstGeom>
          <a:noFill/>
        </p:spPr>
        <p:txBody>
          <a:bodyPr wrap="none" rtlCol="0">
            <a:spAutoFit/>
          </a:bodyPr>
          <a:lstStyle/>
          <a:p>
            <a:r>
              <a:rPr lang="de-DE" dirty="0" smtClean="0">
                <a:solidFill>
                  <a:srgbClr val="000000"/>
                </a:solidFill>
              </a:rPr>
              <a:t>Lernende: Übungsaufgaben –&gt; Bekanntes anwenden, vertiefen, …</a:t>
            </a:r>
            <a:endParaRPr lang="de-DE" dirty="0">
              <a:solidFill>
                <a:srgbClr val="000000"/>
              </a:solidFill>
            </a:endParaRPr>
          </a:p>
        </p:txBody>
      </p:sp>
      <p:sp>
        <p:nvSpPr>
          <p:cNvPr id="5" name="Textfeld 4"/>
          <p:cNvSpPr txBox="1"/>
          <p:nvPr/>
        </p:nvSpPr>
        <p:spPr>
          <a:xfrm>
            <a:off x="945513" y="4278390"/>
            <a:ext cx="6538970"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Lernaufgaben –&gt; Neues entdecken, erforschen, …</a:t>
            </a:r>
            <a:endParaRPr lang="de-DE" dirty="0">
              <a:solidFill>
                <a:srgbClr val="000000"/>
              </a:solidFill>
            </a:endParaRPr>
          </a:p>
        </p:txBody>
      </p:sp>
      <p:sp>
        <p:nvSpPr>
          <p:cNvPr id="6" name="Textfeld 5"/>
          <p:cNvSpPr txBox="1"/>
          <p:nvPr/>
        </p:nvSpPr>
        <p:spPr>
          <a:xfrm>
            <a:off x="1170977" y="5177765"/>
            <a:ext cx="7898316"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Üben–&gt; schnelle und eigene Kontrolle von Ergebnissen möglich</a:t>
            </a:r>
            <a:endParaRPr lang="de-DE" dirty="0">
              <a:solidFill>
                <a:srgbClr val="000000"/>
              </a:solidFill>
            </a:endParaRPr>
          </a:p>
        </p:txBody>
      </p:sp>
      <p:sp>
        <p:nvSpPr>
          <p:cNvPr id="7" name="Textfeld 6"/>
          <p:cNvSpPr txBox="1"/>
          <p:nvPr/>
        </p:nvSpPr>
        <p:spPr>
          <a:xfrm>
            <a:off x="531243" y="3477754"/>
            <a:ext cx="6915419" cy="369332"/>
          </a:xfrm>
          <a:prstGeom prst="rect">
            <a:avLst/>
          </a:prstGeom>
          <a:noFill/>
        </p:spPr>
        <p:txBody>
          <a:bodyPr wrap="none" rtlCol="0">
            <a:spAutoFit/>
          </a:bodyPr>
          <a:lstStyle/>
          <a:p>
            <a:r>
              <a:rPr lang="de-DE" dirty="0">
                <a:solidFill>
                  <a:srgbClr val="000000"/>
                </a:solidFill>
              </a:rPr>
              <a:t>Lernende : </a:t>
            </a:r>
            <a:r>
              <a:rPr lang="de-DE" dirty="0" smtClean="0">
                <a:solidFill>
                  <a:srgbClr val="000000"/>
                </a:solidFill>
              </a:rPr>
              <a:t>Verstehen–&gt; Vielfalt der Wege führt zu mehr Reflexion</a:t>
            </a:r>
            <a:endParaRPr lang="de-DE" dirty="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976245" y="1229217"/>
            <a:ext cx="6924897" cy="5202204"/>
          </a:xfrm>
          <a:prstGeom prst="rect">
            <a:avLst/>
          </a:prstGeom>
          <a:noFill/>
          <a:ln w="9525">
            <a:noFill/>
            <a:miter lim="800000"/>
            <a:headEnd/>
            <a:tailEnd/>
          </a:ln>
          <a:effectLst/>
        </p:spPr>
      </p:pic>
      <p:sp>
        <p:nvSpPr>
          <p:cNvPr id="9" name="Rechteck 8"/>
          <p:cNvSpPr/>
          <p:nvPr/>
        </p:nvSpPr>
        <p:spPr bwMode="auto">
          <a:xfrm>
            <a:off x="1984422" y="1466283"/>
            <a:ext cx="1388533" cy="313267"/>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10" name="Rechteck 9"/>
          <p:cNvSpPr/>
          <p:nvPr/>
        </p:nvSpPr>
        <p:spPr bwMode="auto">
          <a:xfrm>
            <a:off x="1679622" y="3553848"/>
            <a:ext cx="1388533" cy="313267"/>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11" name="Rechteck 10"/>
          <p:cNvSpPr/>
          <p:nvPr/>
        </p:nvSpPr>
        <p:spPr bwMode="auto">
          <a:xfrm>
            <a:off x="6419311" y="2125038"/>
            <a:ext cx="533400" cy="371513"/>
          </a:xfrm>
          <a:prstGeom prst="rect">
            <a:avLst/>
          </a:prstGeom>
          <a:noFill/>
          <a:ln w="57150" cap="sq">
            <a:solidFill>
              <a:schemeClr val="tx2">
                <a:lumMod val="50000"/>
              </a:schemeClr>
            </a:solidFill>
            <a:headEnd type="none" w="med" len="med"/>
            <a:tailEnd type="none" w="med" len="med"/>
          </a:ln>
          <a:effectLst/>
          <a:scene3d>
            <a:camera prst="orthographicFront">
              <a:rot lat="1200000" lon="0" rev="0"/>
            </a:camera>
            <a:lightRig rig="threePt" dir="t"/>
          </a:scene3d>
          <a:sp3d>
            <a:contourClr>
              <a:srgbClr val="FFFFE1"/>
            </a:contourClr>
          </a:sp3d>
        </p:spPr>
        <p:style>
          <a:lnRef idx="2">
            <a:schemeClr val="dk1"/>
          </a:lnRef>
          <a:fillRef idx="1001">
            <a:schemeClr val="lt2"/>
          </a:fillRef>
          <a:effectRef idx="0">
            <a:schemeClr val="dk1"/>
          </a:effectRef>
          <a:fontRef idx="minor">
            <a:schemeClr val="dk1"/>
          </a:fontRef>
        </p:style>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FFFFFF"/>
              </a:solidFill>
              <a:effectLst/>
              <a:latin typeface="Arial" charset="0"/>
            </a:endParaRPr>
          </a:p>
        </p:txBody>
      </p:sp>
      <p:sp>
        <p:nvSpPr>
          <p:cNvPr id="23" name="Text Box 9"/>
          <p:cNvSpPr txBox="1">
            <a:spLocks noChangeArrowheads="1"/>
          </p:cNvSpPr>
          <p:nvPr/>
        </p:nvSpPr>
        <p:spPr bwMode="auto">
          <a:xfrm>
            <a:off x="870764" y="359836"/>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http://www.geogebra.org</a:t>
            </a:r>
            <a:endParaRPr lang="de-DE" sz="2800"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861886" y="363245"/>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Die Oberfläche</a:t>
            </a:r>
            <a:endParaRPr lang="de-DE" sz="2800" dirty="0">
              <a:solidFill>
                <a:schemeClr val="tx1">
                  <a:lumMod val="95000"/>
                  <a:lumOff val="5000"/>
                </a:schemeClr>
              </a:solidFill>
            </a:endParaRPr>
          </a:p>
        </p:txBody>
      </p:sp>
      <p:pic>
        <p:nvPicPr>
          <p:cNvPr id="28674" name="Picture 2"/>
          <p:cNvPicPr>
            <a:picLocks noChangeAspect="1" noChangeArrowheads="1"/>
          </p:cNvPicPr>
          <p:nvPr/>
        </p:nvPicPr>
        <p:blipFill>
          <a:blip r:embed="rId2" cstate="print"/>
          <a:srcRect/>
          <a:stretch>
            <a:fillRect/>
          </a:stretch>
        </p:blipFill>
        <p:spPr bwMode="auto">
          <a:xfrm>
            <a:off x="967681" y="1236414"/>
            <a:ext cx="7693269" cy="5066732"/>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1991342" y="1505089"/>
            <a:ext cx="2680523" cy="2925001"/>
          </a:xfrm>
          <a:prstGeom prst="rect">
            <a:avLst/>
          </a:prstGeom>
          <a:noFill/>
          <a:ln w="9525">
            <a:noFill/>
            <a:miter lim="800000"/>
            <a:headEnd/>
            <a:tailEnd/>
          </a:ln>
        </p:spPr>
      </p:pic>
      <p:cxnSp>
        <p:nvCxnSpPr>
          <p:cNvPr id="14" name="Gerade Verbindung mit Pfeil 13"/>
          <p:cNvCxnSpPr/>
          <p:nvPr/>
        </p:nvCxnSpPr>
        <p:spPr bwMode="auto">
          <a:xfrm>
            <a:off x="2725460" y="2059620"/>
            <a:ext cx="5136408" cy="1740750"/>
          </a:xfrm>
          <a:prstGeom prst="straightConnector1">
            <a:avLst/>
          </a:prstGeom>
          <a:noFill/>
          <a:ln w="12700" cap="sq" cmpd="sng" algn="ctr">
            <a:solidFill>
              <a:srgbClr val="000000"/>
            </a:solidFill>
            <a:prstDash val="solid"/>
            <a:round/>
            <a:headEnd type="none" w="med" len="med"/>
            <a:tailEnd type="arrow"/>
          </a:ln>
          <a:effectLst/>
        </p:spPr>
      </p:cxnSp>
      <p:cxnSp>
        <p:nvCxnSpPr>
          <p:cNvPr id="17" name="Gerade Verbindung mit Pfeil 16"/>
          <p:cNvCxnSpPr/>
          <p:nvPr/>
        </p:nvCxnSpPr>
        <p:spPr bwMode="auto">
          <a:xfrm>
            <a:off x="2707705" y="2565647"/>
            <a:ext cx="2627536" cy="1757734"/>
          </a:xfrm>
          <a:prstGeom prst="straightConnector1">
            <a:avLst/>
          </a:prstGeom>
          <a:noFill/>
          <a:ln w="12700" cap="sq" cmpd="sng" algn="ctr">
            <a:solidFill>
              <a:srgbClr val="000000"/>
            </a:solidFill>
            <a:prstDash val="solid"/>
            <a:round/>
            <a:headEnd type="none" w="med" len="med"/>
            <a:tailEnd type="arrow"/>
          </a:ln>
          <a:effectLst/>
        </p:spPr>
      </p:cxnSp>
      <p:cxnSp>
        <p:nvCxnSpPr>
          <p:cNvPr id="20" name="Gerade Verbindung mit Pfeil 19"/>
          <p:cNvCxnSpPr/>
          <p:nvPr/>
        </p:nvCxnSpPr>
        <p:spPr bwMode="auto">
          <a:xfrm flipH="1">
            <a:off x="1535837" y="2308194"/>
            <a:ext cx="479394" cy="807868"/>
          </a:xfrm>
          <a:prstGeom prst="straightConnector1">
            <a:avLst/>
          </a:prstGeom>
          <a:noFill/>
          <a:ln w="12700" cap="sq" cmpd="sng" algn="ctr">
            <a:solidFill>
              <a:srgbClr val="000000"/>
            </a:solidFill>
            <a:prstDash val="solid"/>
            <a:round/>
            <a:headEnd type="none" w="med" len="med"/>
            <a:tailEnd type="arrow"/>
          </a:ln>
          <a:effectLst/>
        </p:spPr>
      </p:cxnSp>
      <p:cxnSp>
        <p:nvCxnSpPr>
          <p:cNvPr id="23" name="Gerade Verbindung mit Pfeil 22"/>
          <p:cNvCxnSpPr/>
          <p:nvPr/>
        </p:nvCxnSpPr>
        <p:spPr bwMode="auto">
          <a:xfrm flipH="1">
            <a:off x="2931529" y="3577701"/>
            <a:ext cx="60262" cy="2530457"/>
          </a:xfrm>
          <a:prstGeom prst="straightConnector1">
            <a:avLst/>
          </a:prstGeom>
          <a:noFill/>
          <a:ln w="12700" cap="sq" cmpd="sng" algn="ctr">
            <a:solidFill>
              <a:srgbClr val="000000"/>
            </a:solidFill>
            <a:prstDash val="solid"/>
            <a:round/>
            <a:headEnd type="none" w="med" len="med"/>
            <a:tailEnd type="arrow"/>
          </a:ln>
          <a:effectLst/>
        </p:spPr>
      </p:cxnSp>
      <p:pic>
        <p:nvPicPr>
          <p:cNvPr id="72705" name="Picture 1"/>
          <p:cNvPicPr>
            <a:picLocks noChangeAspect="1" noChangeArrowheads="1"/>
          </p:cNvPicPr>
          <p:nvPr/>
        </p:nvPicPr>
        <p:blipFill>
          <a:blip r:embed="rId4" cstate="print"/>
          <a:srcRect/>
          <a:stretch>
            <a:fillRect/>
          </a:stretch>
        </p:blipFill>
        <p:spPr bwMode="auto">
          <a:xfrm>
            <a:off x="6664980" y="2840075"/>
            <a:ext cx="1838325" cy="2619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childTnLst>
                                </p:cTn>
                              </p:par>
                            </p:childTnLst>
                          </p:cTn>
                        </p:par>
                        <p:par>
                          <p:cTn id="12" fill="hold">
                            <p:stCondLst>
                              <p:cond delay="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000"/>
                                        <p:tgtEl>
                                          <p:spTgt spid="23"/>
                                        </p:tgtEl>
                                      </p:cBhvr>
                                    </p:animEffect>
                                  </p:childTnLst>
                                </p:cTn>
                              </p:par>
                            </p:childTnLst>
                          </p:cTn>
                        </p:par>
                        <p:par>
                          <p:cTn id="24" fill="hold">
                            <p:stCondLst>
                              <p:cond delay="60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2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861886" y="363245"/>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Die Oberfläche</a:t>
            </a:r>
            <a:endParaRPr lang="de-DE" sz="2800" dirty="0">
              <a:solidFill>
                <a:schemeClr val="tx1">
                  <a:lumMod val="95000"/>
                  <a:lumOff val="5000"/>
                </a:schemeClr>
              </a:solidFill>
            </a:endParaRPr>
          </a:p>
        </p:txBody>
      </p:sp>
      <p:pic>
        <p:nvPicPr>
          <p:cNvPr id="10" name="Grafik 9" descr="C:\Users\gk\AppData\Local\Temp\SNAGHTML57e3906.PNG"/>
          <p:cNvPicPr/>
          <p:nvPr/>
        </p:nvPicPr>
        <p:blipFill>
          <a:blip r:embed="rId3" cstate="print"/>
          <a:srcRect b="3722"/>
          <a:stretch>
            <a:fillRect/>
          </a:stretch>
        </p:blipFill>
        <p:spPr bwMode="auto">
          <a:xfrm>
            <a:off x="179512" y="1088740"/>
            <a:ext cx="8748972" cy="5769260"/>
          </a:xfrm>
          <a:prstGeom prst="rect">
            <a:avLst/>
          </a:prstGeom>
          <a:noFill/>
          <a:ln w="9525">
            <a:noFill/>
            <a:miter lim="800000"/>
            <a:headEnd/>
            <a:tailEnd/>
          </a:ln>
        </p:spPr>
      </p:pic>
    </p:spTree>
    <p:extLst>
      <p:ext uri="{BB962C8B-B14F-4D97-AF65-F5344CB8AC3E}">
        <p14:creationId xmlns:p14="http://schemas.microsoft.com/office/powerpoint/2010/main" val="2264881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861886" y="363244"/>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Handhabung: kleine Demo</a:t>
            </a:r>
            <a:endParaRPr lang="de-DE" sz="2800" dirty="0">
              <a:solidFill>
                <a:schemeClr val="tx1">
                  <a:lumMod val="95000"/>
                  <a:lumOff val="5000"/>
                </a:schemeClr>
              </a:solidFill>
            </a:endParaRPr>
          </a:p>
        </p:txBody>
      </p:sp>
      <p:sp>
        <p:nvSpPr>
          <p:cNvPr id="10" name="Rechteck 9"/>
          <p:cNvSpPr/>
          <p:nvPr/>
        </p:nvSpPr>
        <p:spPr>
          <a:xfrm>
            <a:off x="1004551" y="1567888"/>
            <a:ext cx="7006107" cy="2123658"/>
          </a:xfrm>
          <a:prstGeom prst="rect">
            <a:avLst/>
          </a:prstGeom>
        </p:spPr>
        <p:txBody>
          <a:bodyPr wrap="square">
            <a:spAutoFit/>
          </a:bodyPr>
          <a:lstStyle/>
          <a:p>
            <a:pPr>
              <a:spcBef>
                <a:spcPts val="1800"/>
              </a:spcBef>
              <a:spcAft>
                <a:spcPts val="1800"/>
              </a:spcAft>
              <a:buFont typeface="Arial" pitchFamily="34" charset="0"/>
              <a:buChar char="•"/>
            </a:pPr>
            <a:r>
              <a:rPr lang="de-DE" dirty="0" smtClean="0">
                <a:solidFill>
                  <a:schemeClr val="tx1">
                    <a:lumMod val="95000"/>
                    <a:lumOff val="5000"/>
                  </a:schemeClr>
                </a:solidFill>
              </a:rPr>
              <a:t> Tabelle: kleine Berechnungen </a:t>
            </a:r>
          </a:p>
          <a:p>
            <a:pPr>
              <a:spcBef>
                <a:spcPts val="1800"/>
              </a:spcBef>
              <a:spcAft>
                <a:spcPts val="1800"/>
              </a:spcAft>
              <a:buFont typeface="Arial" pitchFamily="34" charset="0"/>
              <a:buChar char="•"/>
            </a:pPr>
            <a:r>
              <a:rPr lang="de-DE" dirty="0" smtClean="0">
                <a:solidFill>
                  <a:schemeClr val="tx1">
                    <a:lumMod val="95000"/>
                    <a:lumOff val="5000"/>
                  </a:schemeClr>
                </a:solidFill>
              </a:rPr>
              <a:t> Algebra/Graphik: Funktionen eingeben, Gleichungen (auch schrittweise) (s. Reader S. 7)</a:t>
            </a:r>
          </a:p>
          <a:p>
            <a:pPr>
              <a:spcBef>
                <a:spcPts val="1800"/>
              </a:spcBef>
              <a:spcAft>
                <a:spcPts val="1800"/>
              </a:spcAft>
              <a:buFont typeface="Arial" pitchFamily="34" charset="0"/>
              <a:buChar char="•"/>
            </a:pPr>
            <a:r>
              <a:rPr lang="de-DE" dirty="0" smtClean="0">
                <a:solidFill>
                  <a:schemeClr val="tx1">
                    <a:lumMod val="95000"/>
                    <a:lumOff val="5000"/>
                  </a:schemeClr>
                </a:solidFill>
              </a:rPr>
              <a:t> Ableiten, Nullstellenverfahren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9"/>
          <p:cNvSpPr txBox="1">
            <a:spLocks noChangeArrowheads="1"/>
          </p:cNvSpPr>
          <p:nvPr/>
        </p:nvSpPr>
        <p:spPr bwMode="auto">
          <a:xfrm>
            <a:off x="853007" y="363244"/>
            <a:ext cx="8468557" cy="523220"/>
          </a:xfrm>
          <a:prstGeom prst="rect">
            <a:avLst/>
          </a:prstGeom>
          <a:noFill/>
          <a:ln w="38100" cap="rnd">
            <a:noFill/>
            <a:bevel/>
            <a:headEnd/>
            <a:tailEnd/>
          </a:ln>
        </p:spPr>
        <p:txBody>
          <a:bodyPr wrap="square">
            <a:spAutoFit/>
          </a:bodyPr>
          <a:lstStyle/>
          <a:p>
            <a:pPr>
              <a:spcBef>
                <a:spcPct val="50000"/>
              </a:spcBef>
            </a:pPr>
            <a:r>
              <a:rPr lang="en-US" sz="2800">
                <a:solidFill>
                  <a:schemeClr val="tx1">
                    <a:lumMod val="95000"/>
                    <a:lumOff val="5000"/>
                  </a:schemeClr>
                </a:solidFill>
              </a:rPr>
              <a:t>ENDE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Agenda</a:t>
            </a:r>
            <a:endParaRPr lang="de-DE" sz="2800" dirty="0">
              <a:solidFill>
                <a:schemeClr val="tx1">
                  <a:lumMod val="95000"/>
                  <a:lumOff val="5000"/>
                </a:schemeClr>
              </a:solidFill>
            </a:endParaRPr>
          </a:p>
        </p:txBody>
      </p:sp>
      <p:sp>
        <p:nvSpPr>
          <p:cNvPr id="5" name="Rectangle 5"/>
          <p:cNvSpPr txBox="1">
            <a:spLocks noChangeArrowheads="1"/>
          </p:cNvSpPr>
          <p:nvPr/>
        </p:nvSpPr>
        <p:spPr>
          <a:xfrm>
            <a:off x="410157" y="1484312"/>
            <a:ext cx="7802563" cy="3227387"/>
          </a:xfrm>
          <a:prstGeom prst="rect">
            <a:avLst/>
          </a:prstGeom>
        </p:spPr>
        <p:txBody>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Darstellungsarten ein kurzer Überblick</a:t>
            </a:r>
          </a:p>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Kurzinfo Geogebra </a:t>
            </a:r>
          </a:p>
          <a:p>
            <a:pPr fontAlgn="auto">
              <a:spcAft>
                <a:spcPts val="0"/>
              </a:spcAft>
              <a:buFont typeface="Symbol" panose="05050102010706020507" pitchFamily="18" charset="2"/>
              <a:buChar char="-"/>
            </a:pPr>
            <a:r>
              <a:rPr lang="de-DE" sz="2400" dirty="0" smtClean="0">
                <a:latin typeface="Tahoma" panose="020B0604030504040204" pitchFamily="34" charset="0"/>
                <a:ea typeface="Tahoma" panose="020B0604030504040204" pitchFamily="34" charset="0"/>
                <a:cs typeface="Tahoma" panose="020B0604030504040204" pitchFamily="34" charset="0"/>
              </a:rPr>
              <a:t>Kurze Demo zum CAS-Fenster</a:t>
            </a:r>
          </a:p>
          <a:p>
            <a:pPr fontAlgn="auto">
              <a:spcAft>
                <a:spcPts val="0"/>
              </a:spcAft>
              <a:buFont typeface="Symbol" panose="05050102010706020507" pitchFamily="18" charset="2"/>
              <a:buChar char="-"/>
            </a:pPr>
            <a:endParaRPr lang="de-DE" sz="2400" dirty="0" smtClean="0">
              <a:latin typeface="Tahoma" panose="020B0604030504040204" pitchFamily="34" charset="0"/>
              <a:ea typeface="Tahoma" panose="020B0604030504040204" pitchFamily="34" charset="0"/>
              <a:cs typeface="Tahoma" panose="020B0604030504040204" pitchFamily="34" charset="0"/>
            </a:endParaRPr>
          </a:p>
          <a:p>
            <a:pPr marL="0" indent="0" fontAlgn="auto">
              <a:spcAft>
                <a:spcPts val="0"/>
              </a:spcAft>
              <a:buNone/>
            </a:pPr>
            <a:endParaRPr lang="de-DE" dirty="0" smtClean="0"/>
          </a:p>
          <a:p>
            <a:pPr fontAlgn="auto">
              <a:spcAft>
                <a:spcPts val="0"/>
              </a:spcAft>
            </a:pPr>
            <a:endParaRPr lang="de-DE" dirty="0" smtClean="0"/>
          </a:p>
          <a:p>
            <a:pPr fontAlgn="auto">
              <a:spcAft>
                <a:spcPts val="0"/>
              </a:spcAft>
            </a:pPr>
            <a:endParaRPr lang="de-DE" dirty="0" smtClean="0"/>
          </a:p>
          <a:p>
            <a:pPr fontAlgn="auto">
              <a:spcAft>
                <a:spcPts val="0"/>
              </a:spcAft>
            </a:pPr>
            <a:endParaRPr lang="de-DE" dirty="0" smtClean="0"/>
          </a:p>
          <a:p>
            <a:pPr fontAlgn="auto">
              <a:spcAft>
                <a:spcPts val="0"/>
              </a:spcAft>
            </a:pPr>
            <a:endParaRPr lang="de-DE" dirty="0" smtClean="0"/>
          </a:p>
        </p:txBody>
      </p:sp>
    </p:spTree>
    <p:extLst>
      <p:ext uri="{BB962C8B-B14F-4D97-AF65-F5344CB8AC3E}">
        <p14:creationId xmlns:p14="http://schemas.microsoft.com/office/powerpoint/2010/main" val="2292484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Darstellungsformen und Geogebra</a:t>
            </a:r>
            <a:endParaRPr lang="de-DE" sz="2800" dirty="0">
              <a:solidFill>
                <a:schemeClr val="tx1">
                  <a:lumMod val="95000"/>
                  <a:lumOff val="5000"/>
                </a:schemeClr>
              </a:solidFill>
            </a:endParaRPr>
          </a:p>
        </p:txBody>
      </p:sp>
      <p:sp>
        <p:nvSpPr>
          <p:cNvPr id="7" name="Rechteck 6"/>
          <p:cNvSpPr/>
          <p:nvPr/>
        </p:nvSpPr>
        <p:spPr>
          <a:xfrm>
            <a:off x="1151620" y="1351508"/>
            <a:ext cx="7344816" cy="4308872"/>
          </a:xfrm>
          <a:prstGeom prst="rect">
            <a:avLst/>
          </a:prstGeom>
        </p:spPr>
        <p:txBody>
          <a:bodyPr wrap="square">
            <a:spAutoFit/>
          </a:bodyPr>
          <a:lstStyle/>
          <a:p>
            <a:pPr eaLnBrk="0" hangingPunct="0"/>
            <a:endParaRPr lang="de-DE" sz="2000" dirty="0" smtClean="0">
              <a:solidFill>
                <a:srgbClr val="404040"/>
              </a:solidFill>
              <a:latin typeface="Tahoma"/>
            </a:endParaRPr>
          </a:p>
          <a:p>
            <a:pPr eaLnBrk="0" hangingPunct="0"/>
            <a:r>
              <a:rPr lang="de-DE" sz="2000" dirty="0" smtClean="0">
                <a:solidFill>
                  <a:srgbClr val="404040"/>
                </a:solidFill>
                <a:latin typeface="Tahoma"/>
              </a:rPr>
              <a:t>Diese Kompetenz umfasst das Auswählen geeigneter Darstellungsformen, das Erzeugen mathematischer Darstellungen und das Umgehen mit gegebenen Darstellungen. Hierzu zählen Diagramme, Graphen und Tabellen ebenso wie Formeln. Das Spektrum reicht von Standarddarstellungen – wie Wertetabellen – bis zu eigenen Darstellungen, die dem Strukturieren und Dokumentieren individueller Überlegungen dienen und die Argumentation und das Problemlösen unterstützen. </a:t>
            </a:r>
          </a:p>
          <a:p>
            <a:pPr eaLnBrk="0" hangingPunct="0"/>
            <a:endParaRPr lang="de-DE" sz="2000" dirty="0" smtClean="0">
              <a:solidFill>
                <a:srgbClr val="404040"/>
              </a:solidFill>
              <a:latin typeface="Tahoma"/>
            </a:endParaRPr>
          </a:p>
          <a:p>
            <a:pPr eaLnBrk="0" hangingPunct="0"/>
            <a:r>
              <a:rPr lang="de-DE" dirty="0" smtClean="0">
                <a:solidFill>
                  <a:srgbClr val="404040"/>
                </a:solidFill>
                <a:latin typeface="Tahoma"/>
              </a:rPr>
              <a:t>(s. </a:t>
            </a:r>
            <a:r>
              <a:rPr lang="de-DE" dirty="0" smtClean="0">
                <a:solidFill>
                  <a:srgbClr val="002060"/>
                </a:solidFill>
                <a:latin typeface="Tahoma"/>
                <a:hlinkClick r:id="rId2"/>
              </a:rPr>
              <a:t>http://www.kmk.org/fileadmin/veroeffentlichungen_beschluesse/2012/2012_10_18-Bildungsstandards-Mathe-Abi.pdf</a:t>
            </a:r>
            <a:r>
              <a:rPr lang="de-DE" dirty="0" smtClean="0">
                <a:solidFill>
                  <a:srgbClr val="002060"/>
                </a:solidFill>
                <a:latin typeface="Tahoma"/>
              </a:rPr>
              <a:t> </a:t>
            </a:r>
            <a:r>
              <a:rPr lang="de-DE" dirty="0" smtClean="0">
                <a:solidFill>
                  <a:srgbClr val="404040"/>
                </a:solidFill>
                <a:latin typeface="Tahoma"/>
              </a:rPr>
              <a:t>)	</a:t>
            </a:r>
            <a:endParaRPr lang="de-DE" sz="2000" dirty="0" smtClean="0">
              <a:solidFill>
                <a:srgbClr val="404040"/>
              </a:solidFill>
              <a:latin typeface="Tahoma"/>
            </a:endParaRPr>
          </a:p>
        </p:txBody>
      </p:sp>
    </p:spTree>
    <p:extLst>
      <p:ext uri="{BB962C8B-B14F-4D97-AF65-F5344CB8AC3E}">
        <p14:creationId xmlns:p14="http://schemas.microsoft.com/office/powerpoint/2010/main" val="1468078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Didaktik und Geogebra</a:t>
            </a:r>
            <a:endParaRPr lang="de-DE" sz="2800" dirty="0">
              <a:solidFill>
                <a:schemeClr val="tx1">
                  <a:lumMod val="95000"/>
                  <a:lumOff val="5000"/>
                </a:schemeClr>
              </a:solidFill>
            </a:endParaRPr>
          </a:p>
        </p:txBody>
      </p:sp>
      <p:sp>
        <p:nvSpPr>
          <p:cNvPr id="10" name="Rectangle 1"/>
          <p:cNvSpPr>
            <a:spLocks noChangeArrowheads="1"/>
          </p:cNvSpPr>
          <p:nvPr/>
        </p:nvSpPr>
        <p:spPr bwMode="auto">
          <a:xfrm>
            <a:off x="1007604" y="1376772"/>
            <a:ext cx="7416824" cy="2408291"/>
          </a:xfrm>
          <a:prstGeom prst="rect">
            <a:avLst/>
          </a:prstGeom>
          <a:noFill/>
          <a:ln w="9525">
            <a:noFill/>
            <a:miter lim="800000"/>
            <a:headEnd/>
            <a:tailEnd/>
          </a:ln>
          <a:effectLst/>
        </p:spPr>
        <p:txBody>
          <a:bodyPr vert="horz" wrap="square" lIns="92046" tIns="126960" rIns="91440" bIns="63480" numCol="1" anchor="ctr" anchorCtr="0" compatLnSpc="1">
            <a:prstTxWarp prst="textNoShape">
              <a:avLst/>
            </a:prstTxWarp>
            <a:spAutoFit/>
          </a:bodyPr>
          <a:lstStyle/>
          <a:p>
            <a:r>
              <a:rPr lang="de-DE" sz="2400" b="1" dirty="0" smtClean="0">
                <a:solidFill>
                  <a:srgbClr val="858585"/>
                </a:solidFill>
                <a:latin typeface="Tahoma"/>
                <a:ea typeface="Times New Roman" pitchFamily="18" charset="0"/>
                <a:cs typeface="Times New Roman" pitchFamily="18" charset="0"/>
              </a:rPr>
              <a:t>D</a:t>
            </a:r>
            <a:r>
              <a:rPr lang="de-DE" sz="2400" b="1" dirty="0" smtClean="0" bmk="">
                <a:solidFill>
                  <a:srgbClr val="858585"/>
                </a:solidFill>
                <a:latin typeface="Tahoma"/>
                <a:ea typeface="Times New Roman" pitchFamily="18" charset="0"/>
                <a:cs typeface="Times New Roman" pitchFamily="18" charset="0"/>
              </a:rPr>
              <a:t>as Operative Prinzip</a:t>
            </a:r>
            <a:endParaRPr lang="de-DE" sz="2400" b="1" dirty="0" smtClean="0">
              <a:solidFill>
                <a:srgbClr val="858585"/>
              </a:solidFill>
              <a:latin typeface="Tahoma"/>
              <a:ea typeface="Times New Roman" pitchFamily="18" charset="0"/>
              <a:cs typeface="Times New Roman" pitchFamily="18" charset="0"/>
            </a:endParaRPr>
          </a:p>
          <a:p>
            <a:pPr eaLnBrk="0" hangingPunct="0"/>
            <a:r>
              <a:rPr lang="de-DE" sz="2400" dirty="0" smtClean="0">
                <a:solidFill>
                  <a:srgbClr val="404040"/>
                </a:solidFill>
                <a:latin typeface="Tahoma"/>
                <a:ea typeface="Georgia" pitchFamily="18" charset="0"/>
                <a:cs typeface="Times New Roman" pitchFamily="18" charset="0"/>
              </a:rPr>
              <a:t>Wissen lässt sich laut </a:t>
            </a:r>
            <a:r>
              <a:rPr lang="de-DE" sz="2400" dirty="0" err="1" smtClean="0">
                <a:solidFill>
                  <a:srgbClr val="404040"/>
                </a:solidFill>
                <a:latin typeface="Tahoma"/>
                <a:ea typeface="Georgia" pitchFamily="18" charset="0"/>
                <a:cs typeface="Times New Roman" pitchFamily="18" charset="0"/>
              </a:rPr>
              <a:t>Bruner</a:t>
            </a:r>
            <a:r>
              <a:rPr lang="de-DE" sz="2400" dirty="0" smtClean="0">
                <a:solidFill>
                  <a:srgbClr val="404040"/>
                </a:solidFill>
                <a:latin typeface="Tahoma"/>
                <a:ea typeface="Georgia" pitchFamily="18" charset="0"/>
                <a:cs typeface="Times New Roman" pitchFamily="18" charset="0"/>
              </a:rPr>
              <a:t> (geb. 1915) auf drei Arten darstellen bzw. erschließen:</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err="1" smtClean="0">
                <a:solidFill>
                  <a:srgbClr val="404040"/>
                </a:solidFill>
                <a:latin typeface="Tahoma"/>
                <a:ea typeface="Georgia" pitchFamily="18" charset="0"/>
                <a:cs typeface="Times New Roman" pitchFamily="18" charset="0"/>
              </a:rPr>
              <a:t>e</a:t>
            </a:r>
            <a:r>
              <a:rPr lang="de-DE" sz="2400" dirty="0" err="1" smtClean="0">
                <a:solidFill>
                  <a:srgbClr val="404040"/>
                </a:solidFill>
                <a:latin typeface="Tahoma"/>
                <a:ea typeface="Georgia" pitchFamily="18" charset="0"/>
                <a:cs typeface="Times New Roman" pitchFamily="18" charset="0"/>
              </a:rPr>
              <a:t>naktiv</a:t>
            </a:r>
            <a:r>
              <a:rPr lang="de-DE" sz="2400" dirty="0" smtClean="0">
                <a:solidFill>
                  <a:srgbClr val="404040"/>
                </a:solidFill>
                <a:latin typeface="Tahoma"/>
                <a:ea typeface="Georgia" pitchFamily="18" charset="0"/>
                <a:cs typeface="Times New Roman" pitchFamily="18" charset="0"/>
              </a:rPr>
              <a:t>: durch Handlungen</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smtClean="0">
                <a:solidFill>
                  <a:srgbClr val="404040"/>
                </a:solidFill>
                <a:latin typeface="Tahoma"/>
                <a:ea typeface="Georgia" pitchFamily="18" charset="0"/>
                <a:cs typeface="Times New Roman" pitchFamily="18" charset="0"/>
              </a:rPr>
              <a:t>i</a:t>
            </a:r>
            <a:r>
              <a:rPr lang="de-DE" sz="2400" dirty="0" smtClean="0">
                <a:solidFill>
                  <a:srgbClr val="404040"/>
                </a:solidFill>
                <a:latin typeface="Tahoma"/>
                <a:ea typeface="Georgia" pitchFamily="18" charset="0"/>
                <a:cs typeface="Times New Roman" pitchFamily="18" charset="0"/>
              </a:rPr>
              <a:t>konisch: durch Bilder</a:t>
            </a:r>
            <a:endParaRPr lang="de-DE" sz="2400" dirty="0" smtClean="0">
              <a:solidFill>
                <a:srgbClr val="404040"/>
              </a:solidFill>
              <a:latin typeface="Tahoma"/>
              <a:cs typeface="Arial" pitchFamily="34" charset="0"/>
            </a:endParaRPr>
          </a:p>
          <a:p>
            <a:pPr marL="533400" indent="-533400" eaLnBrk="0" hangingPunct="0">
              <a:buFont typeface="Wingdings" pitchFamily="2" charset="2"/>
              <a:buChar char="§"/>
            </a:pPr>
            <a:r>
              <a:rPr lang="de-DE" sz="2400" b="1" dirty="0" smtClean="0">
                <a:solidFill>
                  <a:srgbClr val="404040"/>
                </a:solidFill>
                <a:latin typeface="Tahoma"/>
                <a:ea typeface="Georgia" pitchFamily="18" charset="0"/>
                <a:cs typeface="Times New Roman" pitchFamily="18" charset="0"/>
              </a:rPr>
              <a:t>s</a:t>
            </a:r>
            <a:r>
              <a:rPr lang="de-DE" sz="2400" dirty="0" smtClean="0">
                <a:solidFill>
                  <a:srgbClr val="404040"/>
                </a:solidFill>
                <a:latin typeface="Tahoma"/>
                <a:ea typeface="Georgia" pitchFamily="18" charset="0"/>
                <a:cs typeface="Times New Roman" pitchFamily="18" charset="0"/>
              </a:rPr>
              <a:t>ymbolisch: durch Zeichen und Sprache (formal)</a:t>
            </a:r>
            <a:endParaRPr lang="de-DE" sz="2400" dirty="0" smtClean="0">
              <a:solidFill>
                <a:srgbClr val="404040"/>
              </a:solidFill>
              <a:latin typeface="Tahoma"/>
              <a:cs typeface="Arial" pitchFamily="34" charset="0"/>
            </a:endParaRPr>
          </a:p>
        </p:txBody>
      </p:sp>
      <p:pic>
        <p:nvPicPr>
          <p:cNvPr id="11" name="Picture 2"/>
          <p:cNvPicPr>
            <a:picLocks noChangeAspect="1" noChangeArrowheads="1"/>
          </p:cNvPicPr>
          <p:nvPr/>
        </p:nvPicPr>
        <p:blipFill>
          <a:blip r:embed="rId2" cstate="print"/>
          <a:srcRect/>
          <a:stretch>
            <a:fillRect/>
          </a:stretch>
        </p:blipFill>
        <p:spPr bwMode="auto">
          <a:xfrm>
            <a:off x="3239852" y="3681028"/>
            <a:ext cx="3838575" cy="2733675"/>
          </a:xfrm>
          <a:prstGeom prst="rect">
            <a:avLst/>
          </a:prstGeom>
          <a:noFill/>
          <a:ln w="9525">
            <a:noFill/>
            <a:miter lim="800000"/>
            <a:headEnd/>
            <a:tailEnd/>
          </a:ln>
        </p:spPr>
      </p:pic>
      <p:sp>
        <p:nvSpPr>
          <p:cNvPr id="12" name="Textfeld 11"/>
          <p:cNvSpPr txBox="1"/>
          <p:nvPr/>
        </p:nvSpPr>
        <p:spPr>
          <a:xfrm>
            <a:off x="6984268" y="3681028"/>
            <a:ext cx="1908212" cy="830997"/>
          </a:xfrm>
          <a:prstGeom prst="rect">
            <a:avLst/>
          </a:prstGeom>
          <a:noFill/>
        </p:spPr>
        <p:txBody>
          <a:bodyPr wrap="square" rtlCol="0">
            <a:spAutoFit/>
          </a:bodyPr>
          <a:lstStyle/>
          <a:p>
            <a:pPr eaLnBrk="0" hangingPunct="0"/>
            <a:r>
              <a:rPr lang="de-DE" sz="2400" dirty="0" smtClean="0">
                <a:solidFill>
                  <a:srgbClr val="00B050"/>
                </a:solidFill>
                <a:latin typeface="Tahoma"/>
              </a:rPr>
              <a:t>Handelnd erschließen</a:t>
            </a:r>
            <a:endParaRPr lang="de-DE" sz="2400" dirty="0">
              <a:solidFill>
                <a:srgbClr val="00B050"/>
              </a:solidFill>
              <a:latin typeface="Tahoma"/>
            </a:endParaRPr>
          </a:p>
        </p:txBody>
      </p:sp>
      <p:sp>
        <p:nvSpPr>
          <p:cNvPr id="13" name="Textfeld 12"/>
          <p:cNvSpPr txBox="1"/>
          <p:nvPr/>
        </p:nvSpPr>
        <p:spPr>
          <a:xfrm>
            <a:off x="971600" y="4221088"/>
            <a:ext cx="3024336" cy="1200329"/>
          </a:xfrm>
          <a:prstGeom prst="rect">
            <a:avLst/>
          </a:prstGeom>
          <a:noFill/>
        </p:spPr>
        <p:txBody>
          <a:bodyPr wrap="square" rtlCol="0">
            <a:spAutoFit/>
          </a:bodyPr>
          <a:lstStyle/>
          <a:p>
            <a:pPr eaLnBrk="0" hangingPunct="0"/>
            <a:r>
              <a:rPr lang="de-DE" sz="2400" dirty="0" smtClean="0">
                <a:solidFill>
                  <a:srgbClr val="4040A0">
                    <a:lumMod val="75000"/>
                  </a:srgbClr>
                </a:solidFill>
                <a:latin typeface="Tahoma"/>
              </a:rPr>
              <a:t>Denkhandlungen initiieren</a:t>
            </a:r>
          </a:p>
          <a:p>
            <a:pPr eaLnBrk="0" hangingPunct="0"/>
            <a:r>
              <a:rPr lang="de-DE" sz="2400" dirty="0" smtClean="0">
                <a:solidFill>
                  <a:srgbClr val="4040A0">
                    <a:lumMod val="75000"/>
                  </a:srgbClr>
                </a:solidFill>
                <a:latin typeface="Tahoma"/>
              </a:rPr>
              <a:t>„was wäre wenn…?“</a:t>
            </a:r>
            <a:endParaRPr lang="de-DE" sz="2400" dirty="0">
              <a:solidFill>
                <a:srgbClr val="4040A0">
                  <a:lumMod val="75000"/>
                </a:srgbClr>
              </a:solidFill>
              <a:latin typeface="Tahoma"/>
            </a:endParaRPr>
          </a:p>
        </p:txBody>
      </p:sp>
      <p:sp>
        <p:nvSpPr>
          <p:cNvPr id="14" name="Textfeld 13"/>
          <p:cNvSpPr txBox="1"/>
          <p:nvPr/>
        </p:nvSpPr>
        <p:spPr>
          <a:xfrm>
            <a:off x="6192180" y="4797152"/>
            <a:ext cx="2520280" cy="1569660"/>
          </a:xfrm>
          <a:prstGeom prst="rect">
            <a:avLst/>
          </a:prstGeom>
          <a:noFill/>
        </p:spPr>
        <p:txBody>
          <a:bodyPr wrap="square" rtlCol="0">
            <a:spAutoFit/>
          </a:bodyPr>
          <a:lstStyle/>
          <a:p>
            <a:pPr eaLnBrk="0" hangingPunct="0"/>
            <a:r>
              <a:rPr lang="de-DE" sz="2400" dirty="0" smtClean="0">
                <a:solidFill>
                  <a:srgbClr val="FF6600"/>
                </a:solidFill>
                <a:latin typeface="Tahoma"/>
              </a:rPr>
              <a:t>Verinnerlichen</a:t>
            </a:r>
          </a:p>
          <a:p>
            <a:pPr eaLnBrk="0" hangingPunct="0"/>
            <a:r>
              <a:rPr lang="de-DE" sz="2400" dirty="0" smtClean="0">
                <a:solidFill>
                  <a:srgbClr val="FF6600"/>
                </a:solidFill>
                <a:latin typeface="Tahoma"/>
              </a:rPr>
              <a:t>Konkret -&gt; verbildlichen -&gt; abstrahieren </a:t>
            </a:r>
            <a:endParaRPr lang="de-DE" sz="2400" dirty="0">
              <a:solidFill>
                <a:srgbClr val="FF6600"/>
              </a:solidFill>
              <a:latin typeface="Tahoma"/>
            </a:endParaRPr>
          </a:p>
        </p:txBody>
      </p:sp>
    </p:spTree>
    <p:extLst>
      <p:ext uri="{BB962C8B-B14F-4D97-AF65-F5344CB8AC3E}">
        <p14:creationId xmlns:p14="http://schemas.microsoft.com/office/powerpoint/2010/main" val="502853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Das EIS-Prinzip</a:t>
            </a:r>
            <a:endParaRPr lang="de-DE" sz="2800" dirty="0">
              <a:solidFill>
                <a:schemeClr val="tx1">
                  <a:lumMod val="95000"/>
                  <a:lumOff val="5000"/>
                </a:schemeClr>
              </a:solidFill>
            </a:endParaRPr>
          </a:p>
        </p:txBody>
      </p:sp>
      <p:sp>
        <p:nvSpPr>
          <p:cNvPr id="8" name="Rectangle 1"/>
          <p:cNvSpPr>
            <a:spLocks noChangeArrowheads="1"/>
          </p:cNvSpPr>
          <p:nvPr/>
        </p:nvSpPr>
        <p:spPr bwMode="auto">
          <a:xfrm>
            <a:off x="1043608" y="980728"/>
            <a:ext cx="7020780" cy="930964"/>
          </a:xfrm>
          <a:prstGeom prst="rect">
            <a:avLst/>
          </a:prstGeom>
          <a:noFill/>
          <a:ln w="9525">
            <a:noFill/>
            <a:miter lim="800000"/>
            <a:headEnd/>
            <a:tailEnd/>
          </a:ln>
          <a:effectLst/>
        </p:spPr>
        <p:txBody>
          <a:bodyPr vert="horz" wrap="square" lIns="92046" tIns="126960" rIns="91440" bIns="63480" numCol="1" anchor="ctr" anchorCtr="0" compatLnSpc="1">
            <a:prstTxWarp prst="textNoShape">
              <a:avLst/>
            </a:prstTxWarp>
            <a:spAutoFit/>
          </a:bodyPr>
          <a:lstStyle/>
          <a:p>
            <a:r>
              <a:rPr lang="de-DE" sz="2400" b="1" dirty="0" smtClean="0">
                <a:solidFill>
                  <a:srgbClr val="858585"/>
                </a:solidFill>
                <a:latin typeface="Tahoma"/>
                <a:ea typeface="Times New Roman" pitchFamily="18" charset="0"/>
                <a:cs typeface="Times New Roman" pitchFamily="18" charset="0"/>
              </a:rPr>
              <a:t>Beispiel: Lineare Gleichungen</a:t>
            </a:r>
          </a:p>
          <a:p>
            <a:endParaRPr lang="de-DE" sz="2400" b="1" dirty="0" smtClean="0">
              <a:solidFill>
                <a:srgbClr val="858585"/>
              </a:solidFill>
              <a:latin typeface="Tahoma"/>
              <a:ea typeface="Times New Roman" pitchFamily="18" charset="0"/>
              <a:cs typeface="Times New Roman" pitchFamily="18" charset="0"/>
            </a:endParaRPr>
          </a:p>
        </p:txBody>
      </p:sp>
      <p:pic>
        <p:nvPicPr>
          <p:cNvPr id="9" name="Picture 2"/>
          <p:cNvPicPr>
            <a:picLocks noChangeAspect="1" noChangeArrowheads="1"/>
          </p:cNvPicPr>
          <p:nvPr/>
        </p:nvPicPr>
        <p:blipFill>
          <a:blip r:embed="rId2" cstate="print"/>
          <a:srcRect/>
          <a:stretch>
            <a:fillRect/>
          </a:stretch>
        </p:blipFill>
        <p:spPr bwMode="auto">
          <a:xfrm>
            <a:off x="863588" y="1664804"/>
            <a:ext cx="8094578" cy="1669905"/>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a:stretch>
            <a:fillRect/>
          </a:stretch>
        </p:blipFill>
        <p:spPr bwMode="auto">
          <a:xfrm>
            <a:off x="971599" y="3392996"/>
            <a:ext cx="6348357" cy="2936572"/>
          </a:xfrm>
          <a:prstGeom prst="rect">
            <a:avLst/>
          </a:prstGeom>
          <a:noFill/>
          <a:ln w="9525">
            <a:noFill/>
            <a:miter lim="800000"/>
            <a:headEnd/>
            <a:tailEnd/>
          </a:ln>
        </p:spPr>
      </p:pic>
    </p:spTree>
    <p:extLst>
      <p:ext uri="{BB962C8B-B14F-4D97-AF65-F5344CB8AC3E}">
        <p14:creationId xmlns:p14="http://schemas.microsoft.com/office/powerpoint/2010/main" val="308131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Darstellungsarten und Geogebra</a:t>
            </a:r>
            <a:endParaRPr lang="de-DE" sz="2800" dirty="0">
              <a:solidFill>
                <a:schemeClr val="tx1">
                  <a:lumMod val="95000"/>
                  <a:lumOff val="5000"/>
                </a:schemeClr>
              </a:solidFill>
            </a:endParaRPr>
          </a:p>
        </p:txBody>
      </p:sp>
      <p:graphicFrame>
        <p:nvGraphicFramePr>
          <p:cNvPr id="6" name="Diagramm 5"/>
          <p:cNvGraphicFramePr/>
          <p:nvPr/>
        </p:nvGraphicFramePr>
        <p:xfrm>
          <a:off x="791580" y="1088740"/>
          <a:ext cx="727280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131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Darstellungsarten  und Geogebra</a:t>
            </a:r>
            <a:endParaRPr lang="de-DE" sz="2800" dirty="0">
              <a:solidFill>
                <a:schemeClr val="tx1">
                  <a:lumMod val="95000"/>
                  <a:lumOff val="5000"/>
                </a:schemeClr>
              </a:solidFill>
            </a:endParaRPr>
          </a:p>
        </p:txBody>
      </p:sp>
      <p:pic>
        <p:nvPicPr>
          <p:cNvPr id="5" name="Bild 2" descr="modell_ais_geogebra"/>
          <p:cNvPicPr>
            <a:picLocks noChangeAspect="1" noChangeArrowheads="1"/>
          </p:cNvPicPr>
          <p:nvPr/>
        </p:nvPicPr>
        <p:blipFill>
          <a:blip r:embed="rId2" cstate="print"/>
          <a:srcRect/>
          <a:stretch>
            <a:fillRect/>
          </a:stretch>
        </p:blipFill>
        <p:spPr bwMode="auto">
          <a:xfrm>
            <a:off x="1223628" y="1196752"/>
            <a:ext cx="6336704" cy="4713744"/>
          </a:xfrm>
          <a:prstGeom prst="rect">
            <a:avLst/>
          </a:prstGeom>
          <a:noFill/>
        </p:spPr>
      </p:pic>
      <p:sp>
        <p:nvSpPr>
          <p:cNvPr id="6" name="Rectangle 3"/>
          <p:cNvSpPr>
            <a:spLocks noChangeArrowheads="1"/>
          </p:cNvSpPr>
          <p:nvPr/>
        </p:nvSpPr>
        <p:spPr bwMode="auto">
          <a:xfrm>
            <a:off x="323528" y="5877272"/>
            <a:ext cx="7214283" cy="307777"/>
          </a:xfrm>
          <a:prstGeom prst="rect">
            <a:avLst/>
          </a:prstGeom>
          <a:ln w="9525">
            <a:noFill/>
            <a:miter lim="800000"/>
            <a:headEnd/>
            <a:tailEnd/>
          </a:ln>
          <a:effectLst/>
        </p:spPr>
        <p:style>
          <a:lnRef idx="0">
            <a:scrgbClr r="0" g="0" b="0"/>
          </a:lnRef>
          <a:fillRef idx="1002">
            <a:schemeClr val="lt1"/>
          </a:fillRef>
          <a:effectRef idx="0">
            <a:scrgbClr r="0" g="0" b="0"/>
          </a:effectRef>
          <a:fontRef idx="major"/>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rPr>
              <a:t>Aus </a:t>
            </a:r>
            <a:r>
              <a:rPr kumimoji="0" lang="de-DE" sz="1400" b="1" i="0" u="none" strike="noStrike" cap="none" normalizeH="0" baseline="0" dirty="0" smtClean="0">
                <a:ln>
                  <a:noFill/>
                </a:ln>
                <a:solidFill>
                  <a:srgbClr val="002060"/>
                </a:solidFill>
                <a:effectLst/>
                <a:latin typeface="+mj-lt"/>
                <a:ea typeface="Georgia" pitchFamily="18" charset="0"/>
                <a:cs typeface="Times New Roman" pitchFamily="18" charset="0"/>
                <a:hlinkClick r:id="rId3"/>
              </a:rPr>
              <a:t>http://teacher.eduhi.at/alindner/Sites/GeoGebra/Seminare/GeoGebra_Einfuehrung.ppt</a:t>
            </a:r>
            <a:endParaRPr kumimoji="0" lang="de-DE" sz="3600" b="0" i="0" u="none" strike="noStrike" cap="none" normalizeH="0" baseline="0" dirty="0" smtClean="0">
              <a:ln>
                <a:noFill/>
              </a:ln>
              <a:solidFill>
                <a:srgbClr val="002060"/>
              </a:solidFill>
              <a:effectLst/>
              <a:latin typeface="+mj-lt"/>
              <a:cs typeface="Arial" pitchFamily="34" charset="0"/>
            </a:endParaRPr>
          </a:p>
        </p:txBody>
      </p:sp>
      <p:pic>
        <p:nvPicPr>
          <p:cNvPr id="7" name="Bild 2" descr="modell_ais_geogebra"/>
          <p:cNvPicPr>
            <a:picLocks noChangeAspect="1" noChangeArrowheads="1"/>
          </p:cNvPicPr>
          <p:nvPr/>
        </p:nvPicPr>
        <p:blipFill>
          <a:blip r:embed="rId2" cstate="print"/>
          <a:srcRect/>
          <a:stretch>
            <a:fillRect/>
          </a:stretch>
        </p:blipFill>
        <p:spPr bwMode="auto">
          <a:xfrm>
            <a:off x="1223628" y="1196752"/>
            <a:ext cx="6336704" cy="4713744"/>
          </a:xfrm>
          <a:prstGeom prst="rect">
            <a:avLst/>
          </a:prstGeom>
          <a:noFill/>
        </p:spPr>
      </p:pic>
      <p:sp>
        <p:nvSpPr>
          <p:cNvPr id="8" name="Rectangle 3"/>
          <p:cNvSpPr>
            <a:spLocks noChangeArrowheads="1"/>
          </p:cNvSpPr>
          <p:nvPr/>
        </p:nvSpPr>
        <p:spPr bwMode="auto">
          <a:xfrm>
            <a:off x="323528" y="5877272"/>
            <a:ext cx="8635697"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rPr>
              <a:t>Aus </a:t>
            </a:r>
            <a:r>
              <a:rPr kumimoji="0" lang="de-DE" sz="1400" b="1" i="0" u="none" strike="noStrike" cap="none" normalizeH="0" baseline="0" dirty="0" smtClean="0">
                <a:ln>
                  <a:noFill/>
                </a:ln>
                <a:solidFill>
                  <a:srgbClr val="858585"/>
                </a:solidFill>
                <a:effectLst/>
                <a:latin typeface="+mj-lt"/>
                <a:ea typeface="Georgia" pitchFamily="18" charset="0"/>
                <a:cs typeface="Times New Roman" pitchFamily="18" charset="0"/>
                <a:hlinkClick r:id="rId3"/>
              </a:rPr>
              <a:t>http://teacher.eduhi.at/alindner/Sites/GeoGebra/Seminare/GeoGebra_Einfuehrung.ppt</a:t>
            </a:r>
            <a:endParaRPr kumimoji="0" lang="de-DE" sz="3600" b="0" i="0" u="none"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468078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390058988"/>
              </p:ext>
            </p:extLst>
          </p:nvPr>
        </p:nvGraphicFramePr>
        <p:xfrm>
          <a:off x="955934" y="1512704"/>
          <a:ext cx="6918568" cy="3818307"/>
        </p:xfrm>
        <a:graphic>
          <a:graphicData uri="http://schemas.openxmlformats.org/drawingml/2006/table">
            <a:tbl>
              <a:tblPr firstRow="1" bandRow="1">
                <a:tableStyleId>{EB344D84-9AFB-497E-A393-DC336BA19D2E}</a:tableStyleId>
              </a:tblPr>
              <a:tblGrid>
                <a:gridCol w="3459284"/>
                <a:gridCol w="3459284"/>
              </a:tblGrid>
              <a:tr h="1221471">
                <a:tc gridSpan="2">
                  <a:txBody>
                    <a:bodyPr/>
                    <a:lstStyle/>
                    <a:p>
                      <a:pPr algn="ctr"/>
                      <a:r>
                        <a:rPr lang="de-DE" sz="1800" dirty="0" smtClean="0"/>
                        <a:t>Rainer </a:t>
                      </a:r>
                      <a:r>
                        <a:rPr lang="de-DE" sz="1800" dirty="0" err="1" smtClean="0"/>
                        <a:t>Danckwerts</a:t>
                      </a:r>
                      <a:r>
                        <a:rPr lang="de-DE" sz="1800" dirty="0" smtClean="0"/>
                        <a:t> et al.:</a:t>
                      </a:r>
                    </a:p>
                    <a:p>
                      <a:pPr algn="ctr"/>
                      <a:r>
                        <a:rPr lang="de-DE" sz="1800" kern="1200" baseline="0" dirty="0" smtClean="0"/>
                        <a:t>Expertise zum Mathematikunterricht</a:t>
                      </a:r>
                    </a:p>
                    <a:p>
                      <a:pPr algn="ctr"/>
                      <a:r>
                        <a:rPr lang="de-DE" sz="1800" kern="1200" baseline="0" dirty="0" smtClean="0"/>
                        <a:t>in der gymnasialen Oberstufe (2000)</a:t>
                      </a:r>
                      <a:endParaRPr lang="de-DE" sz="1800" b="0" dirty="0">
                        <a:solidFill>
                          <a:sysClr val="windowText" lastClr="000000"/>
                        </a:solidFill>
                      </a:endParaRPr>
                    </a:p>
                  </a:txBody>
                  <a:tcPr marT="45715" marB="45715"/>
                </a:tc>
                <a:tc hMerge="1">
                  <a:txBody>
                    <a:bodyPr/>
                    <a:lstStyle/>
                    <a:p>
                      <a:endParaRPr lang="de-DE" dirty="0"/>
                    </a:p>
                  </a:txBody>
                  <a:tcPr/>
                </a:tc>
              </a:tr>
              <a:tr h="865612">
                <a:tc>
                  <a:txBody>
                    <a:bodyPr/>
                    <a:lstStyle/>
                    <a:p>
                      <a:pPr algn="ctr"/>
                      <a:endParaRPr lang="de-DE" sz="1800" dirty="0">
                        <a:solidFill>
                          <a:schemeClr val="tx1">
                            <a:lumMod val="95000"/>
                            <a:lumOff val="5000"/>
                          </a:schemeClr>
                        </a:solidFill>
                      </a:endParaRPr>
                    </a:p>
                  </a:txBody>
                  <a:tcPr marT="45715" marB="45715" anchor="ctr"/>
                </a:tc>
                <a:tc>
                  <a:txBody>
                    <a:bodyPr/>
                    <a:lstStyle/>
                    <a:p>
                      <a:pPr algn="ctr"/>
                      <a:endParaRPr lang="de-DE" sz="1800" dirty="0">
                        <a:solidFill>
                          <a:schemeClr val="tx1">
                            <a:lumMod val="95000"/>
                            <a:lumOff val="5000"/>
                          </a:schemeClr>
                        </a:solidFill>
                      </a:endParaRPr>
                    </a:p>
                  </a:txBody>
                  <a:tcPr marT="45715" marB="45715" anchor="ctr"/>
                </a:tc>
              </a:tr>
              <a:tr h="865612">
                <a:tc>
                  <a:txBody>
                    <a:bodyPr/>
                    <a:lstStyle/>
                    <a:p>
                      <a:pPr algn="ctr"/>
                      <a:endParaRPr lang="de-DE" sz="1800" dirty="0">
                        <a:solidFill>
                          <a:schemeClr val="tx1"/>
                        </a:solidFill>
                      </a:endParaRPr>
                    </a:p>
                  </a:txBody>
                  <a:tcPr marT="45715" marB="45715" anchor="ctr"/>
                </a:tc>
                <a:tc>
                  <a:txBody>
                    <a:bodyPr/>
                    <a:lstStyle/>
                    <a:p>
                      <a:pPr algn="ctr"/>
                      <a:endParaRPr lang="de-DE" sz="1800" dirty="0">
                        <a:solidFill>
                          <a:schemeClr val="tx1"/>
                        </a:solidFill>
                      </a:endParaRPr>
                    </a:p>
                  </a:txBody>
                  <a:tcPr marT="45715" marB="45715" anchor="ctr"/>
                </a:tc>
              </a:tr>
              <a:tr h="865612">
                <a:tc>
                  <a:txBody>
                    <a:bodyPr/>
                    <a:lstStyle/>
                    <a:p>
                      <a:pPr algn="ctr"/>
                      <a:endParaRPr lang="de-DE" sz="1800" dirty="0">
                        <a:solidFill>
                          <a:schemeClr val="tx1"/>
                        </a:solidFill>
                      </a:endParaRPr>
                    </a:p>
                  </a:txBody>
                  <a:tcPr marT="45715" marB="45715" anchor="ctr"/>
                </a:tc>
                <a:tc>
                  <a:txBody>
                    <a:bodyPr/>
                    <a:lstStyle/>
                    <a:p>
                      <a:pPr algn="ctr"/>
                      <a:endParaRPr lang="de-DE" sz="1800" dirty="0">
                        <a:solidFill>
                          <a:schemeClr val="tx1"/>
                        </a:solidFill>
                      </a:endParaRPr>
                    </a:p>
                  </a:txBody>
                  <a:tcPr marT="45715" marB="45715" anchor="ctr"/>
                </a:tc>
              </a:tr>
            </a:tbl>
          </a:graphicData>
        </a:graphic>
      </p:graphicFrame>
      <p:grpSp>
        <p:nvGrpSpPr>
          <p:cNvPr id="3" name="Gruppieren 12"/>
          <p:cNvGrpSpPr>
            <a:grpSpLocks/>
          </p:cNvGrpSpPr>
          <p:nvPr/>
        </p:nvGrpSpPr>
        <p:grpSpPr bwMode="auto">
          <a:xfrm>
            <a:off x="2680152" y="5495642"/>
            <a:ext cx="3605258" cy="444448"/>
            <a:chOff x="2330882" y="5543394"/>
            <a:chExt cx="4476321" cy="536973"/>
          </a:xfrm>
          <a:solidFill>
            <a:schemeClr val="accent5">
              <a:lumMod val="60000"/>
              <a:lumOff val="40000"/>
            </a:schemeClr>
          </a:solidFill>
        </p:grpSpPr>
        <p:sp>
          <p:nvSpPr>
            <p:cNvPr id="4" name="Pfeil nach rechts 3"/>
            <p:cNvSpPr/>
            <p:nvPr/>
          </p:nvSpPr>
          <p:spPr>
            <a:xfrm>
              <a:off x="2330882" y="5543394"/>
              <a:ext cx="4476321" cy="536973"/>
            </a:xfrm>
            <a:prstGeom prst="rightArrow">
              <a:avLst>
                <a:gd name="adj1" fmla="val 100000"/>
                <a:gd name="adj2" fmla="val 422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lumMod val="95000"/>
                    <a:lumOff val="5000"/>
                  </a:schemeClr>
                </a:solidFill>
              </a:endParaRPr>
            </a:p>
          </p:txBody>
        </p:sp>
        <p:sp>
          <p:nvSpPr>
            <p:cNvPr id="5" name="Textfeld 8"/>
            <p:cNvSpPr txBox="1">
              <a:spLocks noChangeArrowheads="1"/>
            </p:cNvSpPr>
            <p:nvPr/>
          </p:nvSpPr>
          <p:spPr bwMode="auto">
            <a:xfrm>
              <a:off x="2436756" y="5637127"/>
              <a:ext cx="1614796" cy="4090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DE" sz="1600" dirty="0">
                  <a:solidFill>
                    <a:schemeClr val="tx1">
                      <a:lumMod val="95000"/>
                      <a:lumOff val="5000"/>
                    </a:schemeClr>
                  </a:solidFill>
                </a:rPr>
                <a:t>weniger</a:t>
              </a:r>
            </a:p>
          </p:txBody>
        </p:sp>
        <p:sp>
          <p:nvSpPr>
            <p:cNvPr id="6" name="Textfeld 10"/>
            <p:cNvSpPr txBox="1">
              <a:spLocks noChangeArrowheads="1"/>
            </p:cNvSpPr>
            <p:nvPr/>
          </p:nvSpPr>
          <p:spPr bwMode="auto">
            <a:xfrm>
              <a:off x="5255714" y="5571595"/>
              <a:ext cx="1009560" cy="4834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DE" sz="2000" dirty="0" smtClean="0">
                  <a:solidFill>
                    <a:schemeClr val="tx1">
                      <a:lumMod val="95000"/>
                      <a:lumOff val="5000"/>
                    </a:schemeClr>
                  </a:solidFill>
                </a:rPr>
                <a:t>mehr</a:t>
              </a:r>
              <a:endParaRPr lang="de-DE" sz="2000" dirty="0">
                <a:solidFill>
                  <a:schemeClr val="tx1">
                    <a:lumMod val="95000"/>
                    <a:lumOff val="5000"/>
                  </a:schemeClr>
                </a:solidFill>
              </a:endParaRPr>
            </a:p>
          </p:txBody>
        </p:sp>
      </p:grpSp>
      <p:sp>
        <p:nvSpPr>
          <p:cNvPr id="7" name="Text Box 9"/>
          <p:cNvSpPr txBox="1">
            <a:spLocks noChangeArrowheads="1"/>
          </p:cNvSpPr>
          <p:nvPr/>
        </p:nvSpPr>
        <p:spPr bwMode="auto">
          <a:xfrm>
            <a:off x="861886" y="363244"/>
            <a:ext cx="8610600" cy="523875"/>
          </a:xfrm>
          <a:prstGeom prst="rect">
            <a:avLst/>
          </a:prstGeom>
          <a:noFill/>
          <a:ln w="38100">
            <a:noFill/>
            <a:miter lim="800000"/>
            <a:headEnd/>
            <a:tailEnd/>
          </a:ln>
        </p:spPr>
        <p:txBody>
          <a:bodyPr>
            <a:spAutoFit/>
          </a:bodyPr>
          <a:lstStyle/>
          <a:p>
            <a:pPr>
              <a:spcBef>
                <a:spcPct val="50000"/>
              </a:spcBef>
            </a:pPr>
            <a:r>
              <a:rPr lang="de-DE" sz="2800" dirty="0" smtClean="0">
                <a:solidFill>
                  <a:schemeClr val="tx1">
                    <a:lumMod val="95000"/>
                    <a:lumOff val="5000"/>
                  </a:schemeClr>
                </a:solidFill>
              </a:rPr>
              <a:t>Was kann der Geogebra-Einsatz bringen?</a:t>
            </a:r>
            <a:endParaRPr lang="de-DE" sz="2800" dirty="0">
              <a:solidFill>
                <a:schemeClr val="tx1">
                  <a:lumMod val="95000"/>
                  <a:lumOff val="5000"/>
                </a:schemeClr>
              </a:solidFill>
            </a:endParaRPr>
          </a:p>
        </p:txBody>
      </p:sp>
      <p:sp>
        <p:nvSpPr>
          <p:cNvPr id="8" name="Rechteck 7"/>
          <p:cNvSpPr/>
          <p:nvPr/>
        </p:nvSpPr>
        <p:spPr>
          <a:xfrm>
            <a:off x="2200046" y="2995759"/>
            <a:ext cx="979755" cy="369332"/>
          </a:xfrm>
          <a:prstGeom prst="rect">
            <a:avLst/>
          </a:prstGeom>
        </p:spPr>
        <p:txBody>
          <a:bodyPr wrap="none">
            <a:spAutoFit/>
          </a:bodyPr>
          <a:lstStyle/>
          <a:p>
            <a:pPr algn="ctr"/>
            <a:r>
              <a:rPr lang="de-DE" dirty="0" smtClean="0">
                <a:solidFill>
                  <a:schemeClr val="tx1">
                    <a:lumMod val="95000"/>
                    <a:lumOff val="5000"/>
                  </a:schemeClr>
                </a:solidFill>
              </a:rPr>
              <a:t>Produkt</a:t>
            </a:r>
            <a:endParaRPr lang="de-DE" dirty="0">
              <a:solidFill>
                <a:schemeClr val="tx1">
                  <a:lumMod val="95000"/>
                  <a:lumOff val="5000"/>
                </a:schemeClr>
              </a:solidFill>
            </a:endParaRPr>
          </a:p>
        </p:txBody>
      </p:sp>
      <p:sp>
        <p:nvSpPr>
          <p:cNvPr id="9" name="Rechteck 8"/>
          <p:cNvSpPr/>
          <p:nvPr/>
        </p:nvSpPr>
        <p:spPr>
          <a:xfrm>
            <a:off x="1659958" y="3848015"/>
            <a:ext cx="2095445" cy="369332"/>
          </a:xfrm>
          <a:prstGeom prst="rect">
            <a:avLst/>
          </a:prstGeom>
        </p:spPr>
        <p:txBody>
          <a:bodyPr wrap="none">
            <a:spAutoFit/>
          </a:bodyPr>
          <a:lstStyle/>
          <a:p>
            <a:pPr algn="ctr"/>
            <a:r>
              <a:rPr lang="de-DE" dirty="0" smtClean="0">
                <a:solidFill>
                  <a:schemeClr val="tx1">
                    <a:lumMod val="95000"/>
                    <a:lumOff val="5000"/>
                  </a:schemeClr>
                </a:solidFill>
              </a:rPr>
              <a:t>Kalkül/Algorithmus</a:t>
            </a:r>
            <a:endParaRPr lang="de-DE" dirty="0">
              <a:solidFill>
                <a:schemeClr val="tx1">
                  <a:lumMod val="95000"/>
                  <a:lumOff val="5000"/>
                </a:schemeClr>
              </a:solidFill>
            </a:endParaRPr>
          </a:p>
        </p:txBody>
      </p:sp>
      <p:sp>
        <p:nvSpPr>
          <p:cNvPr id="10" name="Rechteck 9"/>
          <p:cNvSpPr/>
          <p:nvPr/>
        </p:nvSpPr>
        <p:spPr>
          <a:xfrm>
            <a:off x="2003252" y="4718027"/>
            <a:ext cx="1249060" cy="369332"/>
          </a:xfrm>
          <a:prstGeom prst="rect">
            <a:avLst/>
          </a:prstGeom>
        </p:spPr>
        <p:txBody>
          <a:bodyPr wrap="none">
            <a:spAutoFit/>
          </a:bodyPr>
          <a:lstStyle/>
          <a:p>
            <a:pPr algn="ctr"/>
            <a:r>
              <a:rPr lang="de-DE" dirty="0" smtClean="0">
                <a:solidFill>
                  <a:schemeClr val="tx1">
                    <a:lumMod val="95000"/>
                    <a:lumOff val="5000"/>
                  </a:schemeClr>
                </a:solidFill>
              </a:rPr>
              <a:t>Instruktion</a:t>
            </a:r>
            <a:endParaRPr lang="de-DE" dirty="0">
              <a:solidFill>
                <a:schemeClr val="tx1">
                  <a:lumMod val="95000"/>
                  <a:lumOff val="5000"/>
                </a:schemeClr>
              </a:solidFill>
            </a:endParaRPr>
          </a:p>
        </p:txBody>
      </p:sp>
      <p:sp>
        <p:nvSpPr>
          <p:cNvPr id="11" name="Rechteck 10"/>
          <p:cNvSpPr/>
          <p:nvPr/>
        </p:nvSpPr>
        <p:spPr>
          <a:xfrm>
            <a:off x="5545444" y="3013515"/>
            <a:ext cx="1018227" cy="369332"/>
          </a:xfrm>
          <a:prstGeom prst="rect">
            <a:avLst/>
          </a:prstGeom>
        </p:spPr>
        <p:txBody>
          <a:bodyPr wrap="none">
            <a:spAutoFit/>
          </a:bodyPr>
          <a:lstStyle/>
          <a:p>
            <a:r>
              <a:rPr lang="de-DE" dirty="0" smtClean="0">
                <a:solidFill>
                  <a:schemeClr val="tx1">
                    <a:lumMod val="95000"/>
                    <a:lumOff val="5000"/>
                  </a:schemeClr>
                </a:solidFill>
              </a:rPr>
              <a:t>Prozess</a:t>
            </a:r>
            <a:endParaRPr lang="de-DE" dirty="0">
              <a:solidFill>
                <a:schemeClr val="tx1">
                  <a:lumMod val="95000"/>
                  <a:lumOff val="5000"/>
                </a:schemeClr>
              </a:solidFill>
            </a:endParaRPr>
          </a:p>
        </p:txBody>
      </p:sp>
      <p:sp>
        <p:nvSpPr>
          <p:cNvPr id="12" name="Rechteck 11"/>
          <p:cNvSpPr/>
          <p:nvPr/>
        </p:nvSpPr>
        <p:spPr>
          <a:xfrm>
            <a:off x="5640147" y="3830260"/>
            <a:ext cx="864339" cy="369332"/>
          </a:xfrm>
          <a:prstGeom prst="rect">
            <a:avLst/>
          </a:prstGeom>
        </p:spPr>
        <p:txBody>
          <a:bodyPr wrap="none">
            <a:spAutoFit/>
          </a:bodyPr>
          <a:lstStyle/>
          <a:p>
            <a:pPr algn="ctr"/>
            <a:r>
              <a:rPr lang="de-DE" dirty="0" smtClean="0">
                <a:solidFill>
                  <a:schemeClr val="tx1">
                    <a:lumMod val="95000"/>
                    <a:lumOff val="5000"/>
                  </a:schemeClr>
                </a:solidFill>
              </a:rPr>
              <a:t>Modell</a:t>
            </a:r>
            <a:endParaRPr lang="de-DE" dirty="0">
              <a:solidFill>
                <a:schemeClr val="tx1">
                  <a:lumMod val="95000"/>
                  <a:lumOff val="5000"/>
                </a:schemeClr>
              </a:solidFill>
            </a:endParaRPr>
          </a:p>
        </p:txBody>
      </p:sp>
      <p:sp>
        <p:nvSpPr>
          <p:cNvPr id="13" name="Rechteck 12"/>
          <p:cNvSpPr/>
          <p:nvPr/>
        </p:nvSpPr>
        <p:spPr>
          <a:xfrm>
            <a:off x="5312151" y="4700272"/>
            <a:ext cx="1467068" cy="369332"/>
          </a:xfrm>
          <a:prstGeom prst="rect">
            <a:avLst/>
          </a:prstGeom>
        </p:spPr>
        <p:txBody>
          <a:bodyPr wrap="none">
            <a:spAutoFit/>
          </a:bodyPr>
          <a:lstStyle/>
          <a:p>
            <a:pPr algn="ctr"/>
            <a:r>
              <a:rPr lang="de-DE" dirty="0" smtClean="0">
                <a:solidFill>
                  <a:schemeClr val="tx1">
                    <a:lumMod val="95000"/>
                    <a:lumOff val="5000"/>
                  </a:schemeClr>
                </a:solidFill>
              </a:rPr>
              <a:t>Konstruktion</a:t>
            </a:r>
            <a:endParaRPr lang="de-DE" dirty="0">
              <a:solidFill>
                <a:schemeClr val="tx1">
                  <a:lumMod val="95000"/>
                  <a:lumOff val="5000"/>
                </a:schemeClr>
              </a:solidFill>
            </a:endParaRPr>
          </a:p>
        </p:txBody>
      </p:sp>
      <p:cxnSp>
        <p:nvCxnSpPr>
          <p:cNvPr id="15" name="Gerade Verbindung 14"/>
          <p:cNvCxnSpPr/>
          <p:nvPr/>
        </p:nvCxnSpPr>
        <p:spPr>
          <a:xfrm>
            <a:off x="4332303" y="2760955"/>
            <a:ext cx="0" cy="2547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1"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20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grpId="0" nodeType="clickEffect">
                                  <p:stCondLst>
                                    <p:cond delay="0"/>
                                  </p:stCondLst>
                                  <p:childTnLst>
                                    <p:animScale>
                                      <p:cBhvr>
                                        <p:cTn id="42" dur="5000" fill="hold"/>
                                        <p:tgtEl>
                                          <p:spTgt spid="8"/>
                                        </p:tgtEl>
                                      </p:cBhvr>
                                      <p:by x="70000" y="70000"/>
                                    </p:animScale>
                                  </p:childTnLst>
                                </p:cTn>
                              </p:par>
                              <p:par>
                                <p:cTn id="43" presetID="6" presetClass="emph" presetSubtype="0" fill="hold" grpId="0" nodeType="withEffect">
                                  <p:stCondLst>
                                    <p:cond delay="0"/>
                                  </p:stCondLst>
                                  <p:childTnLst>
                                    <p:animScale>
                                      <p:cBhvr>
                                        <p:cTn id="44" dur="5000" fill="hold"/>
                                        <p:tgtEl>
                                          <p:spTgt spid="11"/>
                                        </p:tgtEl>
                                      </p:cBhvr>
                                      <p:by x="130000" y="130000"/>
                                    </p:animScale>
                                  </p:childTnLst>
                                </p:cTn>
                              </p:par>
                            </p:childTnLst>
                          </p:cTn>
                        </p:par>
                      </p:childTnLst>
                    </p:cTn>
                  </p:par>
                  <p:par>
                    <p:cTn id="45" fill="hold">
                      <p:stCondLst>
                        <p:cond delay="indefinite"/>
                      </p:stCondLst>
                      <p:childTnLst>
                        <p:par>
                          <p:cTn id="46" fill="hold">
                            <p:stCondLst>
                              <p:cond delay="0"/>
                            </p:stCondLst>
                            <p:childTnLst>
                              <p:par>
                                <p:cTn id="47" presetID="6" presetClass="emph" presetSubtype="0" fill="hold" grpId="0" nodeType="clickEffect">
                                  <p:stCondLst>
                                    <p:cond delay="0"/>
                                  </p:stCondLst>
                                  <p:childTnLst>
                                    <p:animScale>
                                      <p:cBhvr>
                                        <p:cTn id="48" dur="5000" fill="hold"/>
                                        <p:tgtEl>
                                          <p:spTgt spid="9"/>
                                        </p:tgtEl>
                                      </p:cBhvr>
                                      <p:by x="70000" y="70000"/>
                                    </p:animScale>
                                  </p:childTnLst>
                                </p:cTn>
                              </p:par>
                              <p:par>
                                <p:cTn id="49" presetID="6" presetClass="emph" presetSubtype="0" fill="hold" grpId="0" nodeType="withEffect">
                                  <p:stCondLst>
                                    <p:cond delay="0"/>
                                  </p:stCondLst>
                                  <p:childTnLst>
                                    <p:animScale>
                                      <p:cBhvr>
                                        <p:cTn id="50" dur="5000" fill="hold"/>
                                        <p:tgtEl>
                                          <p:spTgt spid="12"/>
                                        </p:tgtEl>
                                      </p:cBhvr>
                                      <p:by x="130000" y="130000"/>
                                    </p:animScale>
                                  </p:childTnLst>
                                </p:cTn>
                              </p:par>
                            </p:childTnLst>
                          </p:cTn>
                        </p:par>
                      </p:childTnLst>
                    </p:cTn>
                  </p:par>
                  <p:par>
                    <p:cTn id="51" fill="hold">
                      <p:stCondLst>
                        <p:cond delay="indefinite"/>
                      </p:stCondLst>
                      <p:childTnLst>
                        <p:par>
                          <p:cTn id="52" fill="hold">
                            <p:stCondLst>
                              <p:cond delay="0"/>
                            </p:stCondLst>
                            <p:childTnLst>
                              <p:par>
                                <p:cTn id="53" presetID="6" presetClass="emph" presetSubtype="0" fill="hold" grpId="0" nodeType="clickEffect">
                                  <p:stCondLst>
                                    <p:cond delay="0"/>
                                  </p:stCondLst>
                                  <p:childTnLst>
                                    <p:animScale>
                                      <p:cBhvr>
                                        <p:cTn id="54" dur="5000" fill="hold"/>
                                        <p:tgtEl>
                                          <p:spTgt spid="10"/>
                                        </p:tgtEl>
                                      </p:cBhvr>
                                      <p:by x="70000" y="70000"/>
                                    </p:animScale>
                                  </p:childTnLst>
                                </p:cTn>
                              </p:par>
                              <p:par>
                                <p:cTn id="55" presetID="6" presetClass="emph" presetSubtype="0" fill="hold" grpId="0" nodeType="withEffect">
                                  <p:stCondLst>
                                    <p:cond delay="0"/>
                                  </p:stCondLst>
                                  <p:childTnLst>
                                    <p:animScale>
                                      <p:cBhvr>
                                        <p:cTn id="56" dur="5000" fill="hold"/>
                                        <p:tgtEl>
                                          <p:spTgt spid="13"/>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smtClean="0">
                <a:solidFill>
                  <a:schemeClr val="tx1">
                    <a:lumMod val="95000"/>
                    <a:lumOff val="5000"/>
                  </a:schemeClr>
                </a:solidFill>
              </a:rPr>
              <a:t>Ein Blick auf empirische Ergebnisse</a:t>
            </a:r>
            <a:endParaRPr lang="de-DE" sz="2800" dirty="0">
              <a:solidFill>
                <a:schemeClr val="tx1">
                  <a:lumMod val="95000"/>
                  <a:lumOff val="5000"/>
                </a:schemeClr>
              </a:solidFill>
            </a:endParaRPr>
          </a:p>
        </p:txBody>
      </p:sp>
      <p:sp>
        <p:nvSpPr>
          <p:cNvPr id="3" name="Textfeld 2"/>
          <p:cNvSpPr txBox="1"/>
          <p:nvPr/>
        </p:nvSpPr>
        <p:spPr>
          <a:xfrm>
            <a:off x="1145220" y="1597980"/>
            <a:ext cx="5571975" cy="1200329"/>
          </a:xfrm>
          <a:prstGeom prst="rect">
            <a:avLst/>
          </a:prstGeom>
          <a:noFill/>
        </p:spPr>
        <p:txBody>
          <a:bodyPr wrap="none" rtlCol="0">
            <a:spAutoFit/>
          </a:bodyPr>
          <a:lstStyle/>
          <a:p>
            <a:r>
              <a:rPr lang="de-DE" sz="2400" dirty="0" smtClean="0">
                <a:solidFill>
                  <a:srgbClr val="000000"/>
                </a:solidFill>
              </a:rPr>
              <a:t>Metastudie von 2012, Bärbel Barzel</a:t>
            </a:r>
          </a:p>
          <a:p>
            <a:endParaRPr lang="de-DE" sz="2400" dirty="0">
              <a:solidFill>
                <a:srgbClr val="000000"/>
              </a:solidFill>
            </a:endParaRPr>
          </a:p>
          <a:p>
            <a:r>
              <a:rPr lang="de-DE" sz="2400" dirty="0" smtClean="0">
                <a:solidFill>
                  <a:srgbClr val="000000"/>
                </a:solidFill>
              </a:rPr>
              <a:t>(</a:t>
            </a:r>
            <a:r>
              <a:rPr lang="de-DE" sz="2400" dirty="0" err="1" smtClean="0">
                <a:solidFill>
                  <a:srgbClr val="000000"/>
                </a:solidFill>
              </a:rPr>
              <a:t>Dokumentenkamara</a:t>
            </a:r>
            <a:r>
              <a:rPr lang="de-DE" sz="2400" dirty="0" smtClean="0">
                <a:solidFill>
                  <a:srgbClr val="000000"/>
                </a:solidFill>
              </a:rPr>
              <a:t>, Reader S. 11-13)</a:t>
            </a:r>
            <a:endParaRPr lang="de-DE" sz="2400" dirty="0">
              <a:solidFill>
                <a:srgbClr val="000000"/>
              </a:solidFill>
            </a:endParaRPr>
          </a:p>
        </p:txBody>
      </p:sp>
    </p:spTree>
    <p:extLst>
      <p:ext uri="{BB962C8B-B14F-4D97-AF65-F5344CB8AC3E}">
        <p14:creationId xmlns:p14="http://schemas.microsoft.com/office/powerpoint/2010/main" val="3499251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PresentationMetadata xmlns:xsi=&quot;http://www.w3.org/2001/XMLSchema-instance&quot; xmlns:xsd=&quot;http://www.w3.org/2001/XMLSchema&quot;&gt;&#10;  &lt;TransitionType&gt;None&lt;/TransitionType&gt;&#10;  &lt;UniqueID&gt;0&lt;/UniqueID&gt;&#10;  &lt;ShowPreviews&gt;true&lt;/ShowPreviews&gt;&#10;  &lt;ShowReviews&gt;true&lt;/ShowReviews&gt;&#10;  &lt;ShowHeaderTitle&gt;true&lt;/ShowHeaderTitle&gt;&#10;  &lt;ShowHeaderNumber&gt;false&lt;/ShowHeaderNumber&gt;&#10;  &lt;SectionTemplate&gt;Template1&lt;/SectionTemplate&gt;&#10;  &lt;SectionTemplateColor&gt;&#10;    &lt;A&gt;255&lt;/A&gt;&#10;    &lt;R&gt;55&lt;/R&gt;&#10;    &lt;G&gt;54&lt;/G&gt;&#10;    &lt;B&gt;71&lt;/B&gt;&#10;    &lt;ScA&gt;1&lt;/ScA&gt;&#10;    &lt;ScR&gt;0.0382043719&lt;/ScR&gt;&#10;    &lt;ScG&gt;0.03688945&lt;/ScG&gt;&#10;    &lt;ScB&gt;0.0630100146&lt;/ScB&gt;&#10;  &lt;/SectionTemplateColor&gt;&#10;  &lt;SectionArrangement&gt;Simple&lt;/SectionArrangement&gt;&#10;&lt;/PresentationMetadata&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ctylos">
  <a:themeElements>
    <a:clrScheme name="Galathe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Dactylos">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actylos">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txDef>
      <a:spPr>
        <a:noFill/>
      </a:spPr>
      <a:bodyPr wrap="none" rtlCol="0">
        <a:spAutoFit/>
      </a:bodyPr>
      <a:lstStyle>
        <a:defPPr>
          <a:defRPr dirty="0" err="1" smtClean="0">
            <a:solidFill>
              <a:schemeClr val="tx1"/>
            </a:solidFill>
          </a:defRPr>
        </a:defPPr>
      </a:lstStyle>
    </a:txDef>
  </a:objectDefaults>
  <a:extraClrSchemeLst/>
</a:theme>
</file>

<file path=ppt/theme/theme2.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0</TotalTime>
  <Words>309</Words>
  <Application>Microsoft Office PowerPoint</Application>
  <PresentationFormat>Bildschirmpräsentation (4:3)</PresentationFormat>
  <Paragraphs>68</Paragraphs>
  <Slides>15</Slides>
  <Notes>2</Notes>
  <HiddenSlides>0</HiddenSlides>
  <MMClips>0</MMClips>
  <ScaleCrop>false</ScaleCrop>
  <HeadingPairs>
    <vt:vector size="6" baseType="variant">
      <vt:variant>
        <vt:lpstr>Verwendete Schriftarten</vt:lpstr>
      </vt:variant>
      <vt:variant>
        <vt:i4>10</vt:i4>
      </vt:variant>
      <vt:variant>
        <vt:lpstr>Design</vt:lpstr>
      </vt:variant>
      <vt:variant>
        <vt:i4>2</vt:i4>
      </vt:variant>
      <vt:variant>
        <vt:lpstr>Folientitel</vt:lpstr>
      </vt:variant>
      <vt:variant>
        <vt:i4>15</vt:i4>
      </vt:variant>
    </vt:vector>
  </HeadingPairs>
  <TitlesOfParts>
    <vt:vector size="27" baseType="lpstr">
      <vt:lpstr>Arial</vt:lpstr>
      <vt:lpstr>Calibri</vt:lpstr>
      <vt:lpstr>Franklin Gothic Book</vt:lpstr>
      <vt:lpstr>Georgia</vt:lpstr>
      <vt:lpstr>Perpetua</vt:lpstr>
      <vt:lpstr>Symbol</vt:lpstr>
      <vt:lpstr>Tahoma</vt:lpstr>
      <vt:lpstr>Times New Roman</vt:lpstr>
      <vt:lpstr>Wingdings</vt:lpstr>
      <vt:lpstr>Wingdings 2</vt:lpstr>
      <vt:lpstr>Dactylos</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MasterSoft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Streiholzschachtel</dc:title>
  <dc:creator>x</dc:creator>
  <cp:lastModifiedBy>Gerti Kohlruss</cp:lastModifiedBy>
  <cp:revision>846</cp:revision>
  <dcterms:created xsi:type="dcterms:W3CDTF">2002-11-25T15:51:49Z</dcterms:created>
  <dcterms:modified xsi:type="dcterms:W3CDTF">2017-07-04T08:03:43Z</dcterms:modified>
</cp:coreProperties>
</file>