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98" r:id="rId1"/>
  </p:sldMasterIdLst>
  <p:notesMasterIdLst>
    <p:notesMasterId r:id="rId17"/>
  </p:notesMasterIdLst>
  <p:handoutMasterIdLst>
    <p:handoutMasterId r:id="rId18"/>
  </p:handoutMasterIdLst>
  <p:sldIdLst>
    <p:sldId id="285" r:id="rId2"/>
    <p:sldId id="403" r:id="rId3"/>
    <p:sldId id="398" r:id="rId4"/>
    <p:sldId id="412" r:id="rId5"/>
    <p:sldId id="402" r:id="rId6"/>
    <p:sldId id="404" r:id="rId7"/>
    <p:sldId id="375" r:id="rId8"/>
    <p:sldId id="400" r:id="rId9"/>
    <p:sldId id="405" r:id="rId10"/>
    <p:sldId id="407" r:id="rId11"/>
    <p:sldId id="408" r:id="rId12"/>
    <p:sldId id="410" r:id="rId13"/>
    <p:sldId id="411" r:id="rId14"/>
    <p:sldId id="409" r:id="rId15"/>
    <p:sldId id="308" r:id="rId16"/>
  </p:sldIdLst>
  <p:sldSz cx="9144000" cy="6858000" type="screen4x3"/>
  <p:notesSz cx="6797675" cy="9874250"/>
  <p:custDataLst>
    <p:tags r:id="rId19"/>
  </p:custDataLst>
  <p:defaultTextStyle>
    <a:defPPr>
      <a:defRPr lang="de-DE"/>
    </a:defPPr>
    <a:lvl1pPr algn="l" rtl="0" fontAlgn="base">
      <a:spcBef>
        <a:spcPct val="0"/>
      </a:spcBef>
      <a:spcAft>
        <a:spcPct val="0"/>
      </a:spcAft>
      <a:defRPr kern="1200">
        <a:solidFill>
          <a:srgbClr val="FFFFFF"/>
        </a:solidFill>
        <a:latin typeface="Arial" charset="0"/>
        <a:ea typeface="+mn-ea"/>
        <a:cs typeface="Arial" charset="0"/>
      </a:defRPr>
    </a:lvl1pPr>
    <a:lvl2pPr marL="457200" algn="l" rtl="0" fontAlgn="base">
      <a:spcBef>
        <a:spcPct val="0"/>
      </a:spcBef>
      <a:spcAft>
        <a:spcPct val="0"/>
      </a:spcAft>
      <a:defRPr kern="1200">
        <a:solidFill>
          <a:srgbClr val="FFFFFF"/>
        </a:solidFill>
        <a:latin typeface="Arial" charset="0"/>
        <a:ea typeface="+mn-ea"/>
        <a:cs typeface="Arial" charset="0"/>
      </a:defRPr>
    </a:lvl2pPr>
    <a:lvl3pPr marL="914400" algn="l" rtl="0" fontAlgn="base">
      <a:spcBef>
        <a:spcPct val="0"/>
      </a:spcBef>
      <a:spcAft>
        <a:spcPct val="0"/>
      </a:spcAft>
      <a:defRPr kern="1200">
        <a:solidFill>
          <a:srgbClr val="FFFFFF"/>
        </a:solidFill>
        <a:latin typeface="Arial" charset="0"/>
        <a:ea typeface="+mn-ea"/>
        <a:cs typeface="Arial" charset="0"/>
      </a:defRPr>
    </a:lvl3pPr>
    <a:lvl4pPr marL="1371600" algn="l" rtl="0" fontAlgn="base">
      <a:spcBef>
        <a:spcPct val="0"/>
      </a:spcBef>
      <a:spcAft>
        <a:spcPct val="0"/>
      </a:spcAft>
      <a:defRPr kern="1200">
        <a:solidFill>
          <a:srgbClr val="FFFFFF"/>
        </a:solidFill>
        <a:latin typeface="Arial" charset="0"/>
        <a:ea typeface="+mn-ea"/>
        <a:cs typeface="Arial" charset="0"/>
      </a:defRPr>
    </a:lvl4pPr>
    <a:lvl5pPr marL="1828800" algn="l" rtl="0" fontAlgn="base">
      <a:spcBef>
        <a:spcPct val="0"/>
      </a:spcBef>
      <a:spcAft>
        <a:spcPct val="0"/>
      </a:spcAft>
      <a:defRPr kern="1200">
        <a:solidFill>
          <a:srgbClr val="FFFFFF"/>
        </a:solidFill>
        <a:latin typeface="Arial" charset="0"/>
        <a:ea typeface="+mn-ea"/>
        <a:cs typeface="Arial" charset="0"/>
      </a:defRPr>
    </a:lvl5pPr>
    <a:lvl6pPr marL="2286000" algn="l" defTabSz="914400" rtl="0" eaLnBrk="1" latinLnBrk="0" hangingPunct="1">
      <a:defRPr kern="1200">
        <a:solidFill>
          <a:srgbClr val="FFFFFF"/>
        </a:solidFill>
        <a:latin typeface="Arial" charset="0"/>
        <a:ea typeface="+mn-ea"/>
        <a:cs typeface="Arial" charset="0"/>
      </a:defRPr>
    </a:lvl6pPr>
    <a:lvl7pPr marL="2743200" algn="l" defTabSz="914400" rtl="0" eaLnBrk="1" latinLnBrk="0" hangingPunct="1">
      <a:defRPr kern="1200">
        <a:solidFill>
          <a:srgbClr val="FFFFFF"/>
        </a:solidFill>
        <a:latin typeface="Arial" charset="0"/>
        <a:ea typeface="+mn-ea"/>
        <a:cs typeface="Arial" charset="0"/>
      </a:defRPr>
    </a:lvl7pPr>
    <a:lvl8pPr marL="3200400" algn="l" defTabSz="914400" rtl="0" eaLnBrk="1" latinLnBrk="0" hangingPunct="1">
      <a:defRPr kern="1200">
        <a:solidFill>
          <a:srgbClr val="FFFFFF"/>
        </a:solidFill>
        <a:latin typeface="Arial" charset="0"/>
        <a:ea typeface="+mn-ea"/>
        <a:cs typeface="Arial" charset="0"/>
      </a:defRPr>
    </a:lvl8pPr>
    <a:lvl9pPr marL="3657600" algn="l" defTabSz="914400" rtl="0" eaLnBrk="1" latinLnBrk="0" hangingPunct="1">
      <a:defRPr kern="1200">
        <a:solidFill>
          <a:srgbClr val="FFFFFF"/>
        </a:solidFill>
        <a:latin typeface="Arial" charset="0"/>
        <a:ea typeface="+mn-ea"/>
        <a:cs typeface="Arial" charset="0"/>
      </a:defRPr>
    </a:lvl9pPr>
  </p:defaultTextStyle>
  <p:extLst>
    <p:ext uri="{EFAFB233-063F-42B5-8137-9DF3F51BA10A}">
      <p15:sldGuideLst xmlns:p15="http://schemas.microsoft.com/office/powerpoint/2012/main">
        <p15:guide id="1" orient="horz">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900"/>
    <a:srgbClr val="000000"/>
    <a:srgbClr val="9999FF"/>
    <a:srgbClr val="99CCFF"/>
    <a:srgbClr val="FFFFE1"/>
    <a:srgbClr val="B0B0DE"/>
    <a:srgbClr val="9090B6"/>
    <a:srgbClr val="FF00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5" autoAdjust="0"/>
    <p:restoredTop sz="94118" autoAdjust="0"/>
  </p:normalViewPr>
  <p:slideViewPr>
    <p:cSldViewPr snapToGrid="0">
      <p:cViewPr varScale="1">
        <p:scale>
          <a:sx n="81" d="100"/>
          <a:sy n="81" d="100"/>
        </p:scale>
        <p:origin x="1344" y="48"/>
      </p:cViewPr>
      <p:guideLst>
        <p:guide orient="horz"/>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6" d="100"/>
          <a:sy n="56" d="100"/>
        </p:scale>
        <p:origin x="-2766" y="-108"/>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bwMode="auto">
          <a:xfrm>
            <a:off x="0" y="1"/>
            <a:ext cx="2945659" cy="493713"/>
          </a:xfrm>
          <a:prstGeom prst="rect">
            <a:avLst/>
          </a:prstGeom>
          <a:noFill/>
          <a:ln w="9525">
            <a:noFill/>
            <a:miter lim="800000"/>
            <a:headEnd/>
            <a:tailEnd/>
          </a:ln>
          <a:effectLst/>
        </p:spPr>
        <p:txBody>
          <a:bodyPr vert="horz" wrap="square" lIns="90707" tIns="45354" rIns="90707" bIns="45354" numCol="1" anchor="t" anchorCtr="0" compatLnSpc="1">
            <a:prstTxWarp prst="textNoShape">
              <a:avLst/>
            </a:prstTxWarp>
          </a:bodyPr>
          <a:lstStyle>
            <a:lvl1pPr>
              <a:defRPr sz="1200">
                <a:solidFill>
                  <a:schemeClr val="tx1"/>
                </a:solidFill>
                <a:cs typeface="+mn-cs"/>
              </a:defRPr>
            </a:lvl1pPr>
          </a:lstStyle>
          <a:p>
            <a:pPr>
              <a:defRPr/>
            </a:pPr>
            <a:endParaRPr lang="de-DE"/>
          </a:p>
        </p:txBody>
      </p:sp>
      <p:sp>
        <p:nvSpPr>
          <p:cNvPr id="135171" name="Rectangle 3"/>
          <p:cNvSpPr>
            <a:spLocks noGrp="1" noChangeArrowheads="1"/>
          </p:cNvSpPr>
          <p:nvPr>
            <p:ph type="dt" sz="quarter" idx="1"/>
          </p:nvPr>
        </p:nvSpPr>
        <p:spPr bwMode="auto">
          <a:xfrm>
            <a:off x="3850444" y="1"/>
            <a:ext cx="2945659" cy="493713"/>
          </a:xfrm>
          <a:prstGeom prst="rect">
            <a:avLst/>
          </a:prstGeom>
          <a:noFill/>
          <a:ln w="9525">
            <a:noFill/>
            <a:miter lim="800000"/>
            <a:headEnd/>
            <a:tailEnd/>
          </a:ln>
          <a:effectLst/>
        </p:spPr>
        <p:txBody>
          <a:bodyPr vert="horz" wrap="square" lIns="90707" tIns="45354" rIns="90707" bIns="45354" numCol="1" anchor="t" anchorCtr="0" compatLnSpc="1">
            <a:prstTxWarp prst="textNoShape">
              <a:avLst/>
            </a:prstTxWarp>
          </a:bodyPr>
          <a:lstStyle>
            <a:lvl1pPr algn="r">
              <a:defRPr sz="1200">
                <a:solidFill>
                  <a:schemeClr val="tx1"/>
                </a:solidFill>
                <a:cs typeface="+mn-cs"/>
              </a:defRPr>
            </a:lvl1pPr>
          </a:lstStyle>
          <a:p>
            <a:pPr>
              <a:defRPr/>
            </a:pPr>
            <a:endParaRPr lang="de-DE"/>
          </a:p>
        </p:txBody>
      </p:sp>
      <p:sp>
        <p:nvSpPr>
          <p:cNvPr id="135172" name="Rectangle 4"/>
          <p:cNvSpPr>
            <a:spLocks noGrp="1" noChangeArrowheads="1"/>
          </p:cNvSpPr>
          <p:nvPr>
            <p:ph type="ftr" sz="quarter" idx="2"/>
          </p:nvPr>
        </p:nvSpPr>
        <p:spPr bwMode="auto">
          <a:xfrm>
            <a:off x="0" y="9378825"/>
            <a:ext cx="2945659" cy="493713"/>
          </a:xfrm>
          <a:prstGeom prst="rect">
            <a:avLst/>
          </a:prstGeom>
          <a:noFill/>
          <a:ln w="9525">
            <a:noFill/>
            <a:miter lim="800000"/>
            <a:headEnd/>
            <a:tailEnd/>
          </a:ln>
          <a:effectLst/>
        </p:spPr>
        <p:txBody>
          <a:bodyPr vert="horz" wrap="square" lIns="90707" tIns="45354" rIns="90707" bIns="45354" numCol="1" anchor="b" anchorCtr="0" compatLnSpc="1">
            <a:prstTxWarp prst="textNoShape">
              <a:avLst/>
            </a:prstTxWarp>
          </a:bodyPr>
          <a:lstStyle>
            <a:lvl1pPr>
              <a:defRPr sz="1200">
                <a:solidFill>
                  <a:schemeClr val="tx1"/>
                </a:solidFill>
                <a:cs typeface="+mn-cs"/>
              </a:defRPr>
            </a:lvl1pPr>
          </a:lstStyle>
          <a:p>
            <a:pPr>
              <a:defRPr/>
            </a:pPr>
            <a:endParaRPr lang="de-DE"/>
          </a:p>
        </p:txBody>
      </p:sp>
      <p:sp>
        <p:nvSpPr>
          <p:cNvPr id="135173" name="Rectangle 5"/>
          <p:cNvSpPr>
            <a:spLocks noGrp="1" noChangeArrowheads="1"/>
          </p:cNvSpPr>
          <p:nvPr>
            <p:ph type="sldNum" sz="quarter" idx="3"/>
          </p:nvPr>
        </p:nvSpPr>
        <p:spPr bwMode="auto">
          <a:xfrm>
            <a:off x="3850444" y="9378825"/>
            <a:ext cx="2945659" cy="493713"/>
          </a:xfrm>
          <a:prstGeom prst="rect">
            <a:avLst/>
          </a:prstGeom>
          <a:noFill/>
          <a:ln w="9525">
            <a:noFill/>
            <a:miter lim="800000"/>
            <a:headEnd/>
            <a:tailEnd/>
          </a:ln>
          <a:effectLst/>
        </p:spPr>
        <p:txBody>
          <a:bodyPr vert="horz" wrap="square" lIns="90707" tIns="45354" rIns="90707" bIns="45354" numCol="1" anchor="b" anchorCtr="0" compatLnSpc="1">
            <a:prstTxWarp prst="textNoShape">
              <a:avLst/>
            </a:prstTxWarp>
          </a:bodyPr>
          <a:lstStyle>
            <a:lvl1pPr algn="r">
              <a:defRPr sz="1200">
                <a:solidFill>
                  <a:schemeClr val="tx1"/>
                </a:solidFill>
                <a:cs typeface="+mn-cs"/>
              </a:defRPr>
            </a:lvl1pPr>
          </a:lstStyle>
          <a:p>
            <a:pPr>
              <a:defRPr/>
            </a:pPr>
            <a:fld id="{E07DF8DF-F622-499C-80D0-110B199CF44D}" type="slidenum">
              <a:rPr lang="de-DE"/>
              <a:pPr>
                <a:defRPr/>
              </a:pPr>
              <a:t>‹Nr.›</a:t>
            </a:fld>
            <a:endParaRPr lang="de-DE"/>
          </a:p>
        </p:txBody>
      </p:sp>
    </p:spTree>
    <p:extLst>
      <p:ext uri="{BB962C8B-B14F-4D97-AF65-F5344CB8AC3E}">
        <p14:creationId xmlns:p14="http://schemas.microsoft.com/office/powerpoint/2010/main" val="3144510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1"/>
            <a:ext cx="2945659" cy="493713"/>
          </a:xfrm>
          <a:prstGeom prst="rect">
            <a:avLst/>
          </a:prstGeom>
          <a:noFill/>
          <a:ln w="9525">
            <a:noFill/>
            <a:miter lim="800000"/>
            <a:headEnd/>
            <a:tailEnd/>
          </a:ln>
          <a:effectLst/>
        </p:spPr>
        <p:txBody>
          <a:bodyPr vert="horz" wrap="square" lIns="90707" tIns="45354" rIns="90707" bIns="45354" numCol="1" anchor="t" anchorCtr="0" compatLnSpc="1">
            <a:prstTxWarp prst="textNoShape">
              <a:avLst/>
            </a:prstTxWarp>
          </a:bodyPr>
          <a:lstStyle>
            <a:lvl1pPr>
              <a:defRPr sz="1200">
                <a:solidFill>
                  <a:schemeClr val="tx1"/>
                </a:solidFill>
                <a:cs typeface="+mn-cs"/>
              </a:defRPr>
            </a:lvl1pPr>
          </a:lstStyle>
          <a:p>
            <a:pPr>
              <a:defRPr/>
            </a:pPr>
            <a:endParaRPr lang="de-DE"/>
          </a:p>
        </p:txBody>
      </p:sp>
      <p:sp>
        <p:nvSpPr>
          <p:cNvPr id="134147" name="Rectangle 3"/>
          <p:cNvSpPr>
            <a:spLocks noGrp="1" noChangeArrowheads="1"/>
          </p:cNvSpPr>
          <p:nvPr>
            <p:ph type="dt" idx="1"/>
          </p:nvPr>
        </p:nvSpPr>
        <p:spPr bwMode="auto">
          <a:xfrm>
            <a:off x="3850444" y="1"/>
            <a:ext cx="2945659" cy="493713"/>
          </a:xfrm>
          <a:prstGeom prst="rect">
            <a:avLst/>
          </a:prstGeom>
          <a:noFill/>
          <a:ln w="9525">
            <a:noFill/>
            <a:miter lim="800000"/>
            <a:headEnd/>
            <a:tailEnd/>
          </a:ln>
          <a:effectLst/>
        </p:spPr>
        <p:txBody>
          <a:bodyPr vert="horz" wrap="square" lIns="90707" tIns="45354" rIns="90707" bIns="45354" numCol="1" anchor="t" anchorCtr="0" compatLnSpc="1">
            <a:prstTxWarp prst="textNoShape">
              <a:avLst/>
            </a:prstTxWarp>
          </a:bodyPr>
          <a:lstStyle>
            <a:lvl1pPr algn="r">
              <a:defRPr sz="1200">
                <a:solidFill>
                  <a:schemeClr val="tx1"/>
                </a:solidFill>
                <a:cs typeface="+mn-cs"/>
              </a:defRPr>
            </a:lvl1pPr>
          </a:lstStyle>
          <a:p>
            <a:pPr>
              <a:defRPr/>
            </a:pPr>
            <a:endParaRPr lang="de-DE"/>
          </a:p>
        </p:txBody>
      </p:sp>
      <p:sp>
        <p:nvSpPr>
          <p:cNvPr id="16388" name="Rectangle 4"/>
          <p:cNvSpPr>
            <a:spLocks noGrp="1" noRot="1" noChangeAspect="1" noChangeArrowheads="1" noTextEdit="1"/>
          </p:cNvSpPr>
          <p:nvPr>
            <p:ph type="sldImg" idx="2"/>
          </p:nvPr>
        </p:nvSpPr>
        <p:spPr bwMode="auto">
          <a:xfrm>
            <a:off x="931863" y="741363"/>
            <a:ext cx="4933950" cy="3702050"/>
          </a:xfrm>
          <a:prstGeom prst="rect">
            <a:avLst/>
          </a:prstGeom>
          <a:noFill/>
          <a:ln w="9525">
            <a:solidFill>
              <a:srgbClr val="000000"/>
            </a:solidFill>
            <a:miter lim="800000"/>
            <a:headEnd/>
            <a:tailEnd/>
          </a:ln>
        </p:spPr>
      </p:sp>
      <p:sp>
        <p:nvSpPr>
          <p:cNvPr id="134149" name="Rectangle 5"/>
          <p:cNvSpPr>
            <a:spLocks noGrp="1" noChangeArrowheads="1"/>
          </p:cNvSpPr>
          <p:nvPr>
            <p:ph type="body" sz="quarter" idx="3"/>
          </p:nvPr>
        </p:nvSpPr>
        <p:spPr bwMode="auto">
          <a:xfrm>
            <a:off x="679768" y="4690270"/>
            <a:ext cx="5438140" cy="4443412"/>
          </a:xfrm>
          <a:prstGeom prst="rect">
            <a:avLst/>
          </a:prstGeom>
          <a:noFill/>
          <a:ln w="9525">
            <a:noFill/>
            <a:miter lim="800000"/>
            <a:headEnd/>
            <a:tailEnd/>
          </a:ln>
          <a:effectLst/>
        </p:spPr>
        <p:txBody>
          <a:bodyPr vert="horz" wrap="square" lIns="90707" tIns="45354" rIns="90707" bIns="45354"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34150" name="Rectangle 6"/>
          <p:cNvSpPr>
            <a:spLocks noGrp="1" noChangeArrowheads="1"/>
          </p:cNvSpPr>
          <p:nvPr>
            <p:ph type="ftr" sz="quarter" idx="4"/>
          </p:nvPr>
        </p:nvSpPr>
        <p:spPr bwMode="auto">
          <a:xfrm>
            <a:off x="0" y="9378825"/>
            <a:ext cx="2945659" cy="493713"/>
          </a:xfrm>
          <a:prstGeom prst="rect">
            <a:avLst/>
          </a:prstGeom>
          <a:noFill/>
          <a:ln w="9525">
            <a:noFill/>
            <a:miter lim="800000"/>
            <a:headEnd/>
            <a:tailEnd/>
          </a:ln>
          <a:effectLst/>
        </p:spPr>
        <p:txBody>
          <a:bodyPr vert="horz" wrap="square" lIns="90707" tIns="45354" rIns="90707" bIns="45354" numCol="1" anchor="b" anchorCtr="0" compatLnSpc="1">
            <a:prstTxWarp prst="textNoShape">
              <a:avLst/>
            </a:prstTxWarp>
          </a:bodyPr>
          <a:lstStyle>
            <a:lvl1pPr>
              <a:defRPr sz="1200">
                <a:solidFill>
                  <a:schemeClr val="tx1"/>
                </a:solidFill>
                <a:cs typeface="+mn-cs"/>
              </a:defRPr>
            </a:lvl1pPr>
          </a:lstStyle>
          <a:p>
            <a:pPr>
              <a:defRPr/>
            </a:pPr>
            <a:endParaRPr lang="de-DE"/>
          </a:p>
        </p:txBody>
      </p:sp>
      <p:sp>
        <p:nvSpPr>
          <p:cNvPr id="134151" name="Rectangle 7"/>
          <p:cNvSpPr>
            <a:spLocks noGrp="1" noChangeArrowheads="1"/>
          </p:cNvSpPr>
          <p:nvPr>
            <p:ph type="sldNum" sz="quarter" idx="5"/>
          </p:nvPr>
        </p:nvSpPr>
        <p:spPr bwMode="auto">
          <a:xfrm>
            <a:off x="3850444" y="9378825"/>
            <a:ext cx="2945659" cy="493713"/>
          </a:xfrm>
          <a:prstGeom prst="rect">
            <a:avLst/>
          </a:prstGeom>
          <a:noFill/>
          <a:ln w="9525">
            <a:noFill/>
            <a:miter lim="800000"/>
            <a:headEnd/>
            <a:tailEnd/>
          </a:ln>
          <a:effectLst/>
        </p:spPr>
        <p:txBody>
          <a:bodyPr vert="horz" wrap="square" lIns="90707" tIns="45354" rIns="90707" bIns="45354" numCol="1" anchor="b" anchorCtr="0" compatLnSpc="1">
            <a:prstTxWarp prst="textNoShape">
              <a:avLst/>
            </a:prstTxWarp>
          </a:bodyPr>
          <a:lstStyle>
            <a:lvl1pPr algn="r">
              <a:defRPr sz="1200">
                <a:solidFill>
                  <a:schemeClr val="tx1"/>
                </a:solidFill>
                <a:cs typeface="+mn-cs"/>
              </a:defRPr>
            </a:lvl1pPr>
          </a:lstStyle>
          <a:p>
            <a:pPr>
              <a:defRPr/>
            </a:pPr>
            <a:fld id="{203EF7AC-A6B9-49A1-8664-936D68445596}" type="slidenum">
              <a:rPr lang="de-DE"/>
              <a:pPr>
                <a:defRPr/>
              </a:pPr>
              <a:t>‹Nr.›</a:t>
            </a:fld>
            <a:endParaRPr lang="de-DE"/>
          </a:p>
        </p:txBody>
      </p:sp>
    </p:spTree>
    <p:extLst>
      <p:ext uri="{BB962C8B-B14F-4D97-AF65-F5344CB8AC3E}">
        <p14:creationId xmlns:p14="http://schemas.microsoft.com/office/powerpoint/2010/main" val="25692820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2</a:t>
            </a:fld>
            <a:endParaRPr lang="de-DE"/>
          </a:p>
        </p:txBody>
      </p:sp>
    </p:spTree>
    <p:extLst>
      <p:ext uri="{BB962C8B-B14F-4D97-AF65-F5344CB8AC3E}">
        <p14:creationId xmlns:p14="http://schemas.microsoft.com/office/powerpoint/2010/main" val="428003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3</a:t>
            </a:fld>
            <a:endParaRPr lang="de-DE"/>
          </a:p>
        </p:txBody>
      </p:sp>
    </p:spTree>
    <p:extLst>
      <p:ext uri="{BB962C8B-B14F-4D97-AF65-F5344CB8AC3E}">
        <p14:creationId xmlns:p14="http://schemas.microsoft.com/office/powerpoint/2010/main" val="2495579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4</a:t>
            </a:fld>
            <a:endParaRPr lang="de-DE"/>
          </a:p>
        </p:txBody>
      </p:sp>
    </p:spTree>
    <p:extLst>
      <p:ext uri="{BB962C8B-B14F-4D97-AF65-F5344CB8AC3E}">
        <p14:creationId xmlns:p14="http://schemas.microsoft.com/office/powerpoint/2010/main" val="3253917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5</a:t>
            </a:fld>
            <a:endParaRPr lang="de-DE"/>
          </a:p>
        </p:txBody>
      </p:sp>
    </p:spTree>
    <p:extLst>
      <p:ext uri="{BB962C8B-B14F-4D97-AF65-F5344CB8AC3E}">
        <p14:creationId xmlns:p14="http://schemas.microsoft.com/office/powerpoint/2010/main" val="2767958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7</a:t>
            </a:fld>
            <a:endParaRPr lang="de-DE"/>
          </a:p>
        </p:txBody>
      </p:sp>
    </p:spTree>
    <p:extLst>
      <p:ext uri="{BB962C8B-B14F-4D97-AF65-F5344CB8AC3E}">
        <p14:creationId xmlns:p14="http://schemas.microsoft.com/office/powerpoint/2010/main" val="3516211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8</a:t>
            </a:fld>
            <a:endParaRPr lang="de-DE"/>
          </a:p>
        </p:txBody>
      </p:sp>
    </p:spTree>
    <p:extLst>
      <p:ext uri="{BB962C8B-B14F-4D97-AF65-F5344CB8AC3E}">
        <p14:creationId xmlns:p14="http://schemas.microsoft.com/office/powerpoint/2010/main" val="2754030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13</a:t>
            </a:fld>
            <a:endParaRPr lang="de-DE"/>
          </a:p>
        </p:txBody>
      </p:sp>
    </p:spTree>
    <p:extLst>
      <p:ext uri="{BB962C8B-B14F-4D97-AF65-F5344CB8AC3E}">
        <p14:creationId xmlns:p14="http://schemas.microsoft.com/office/powerpoint/2010/main" val="2343228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14</a:t>
            </a:fld>
            <a:endParaRPr lang="de-DE"/>
          </a:p>
        </p:txBody>
      </p:sp>
    </p:spTree>
    <p:extLst>
      <p:ext uri="{BB962C8B-B14F-4D97-AF65-F5344CB8AC3E}">
        <p14:creationId xmlns:p14="http://schemas.microsoft.com/office/powerpoint/2010/main" val="3427214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203EF7AC-A6B9-49A1-8664-936D68445596}" type="slidenum">
              <a:rPr lang="de-DE" smtClean="0"/>
              <a:pPr>
                <a:defRPr/>
              </a:pPr>
              <a:t>15</a:t>
            </a:fld>
            <a:endParaRPr lang="de-DE"/>
          </a:p>
        </p:txBody>
      </p:sp>
    </p:spTree>
    <p:extLst>
      <p:ext uri="{BB962C8B-B14F-4D97-AF65-F5344CB8AC3E}">
        <p14:creationId xmlns:p14="http://schemas.microsoft.com/office/powerpoint/2010/main" val="2594833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Ref idx="1003">
        <a:schemeClr val="bg1"/>
      </p:bgRef>
    </p:bg>
    <p:spTree>
      <p:nvGrpSpPr>
        <p:cNvPr id="1" name=""/>
        <p:cNvGrpSpPr/>
        <p:nvPr/>
      </p:nvGrpSpPr>
      <p:grpSpPr>
        <a:xfrm>
          <a:off x="0" y="0"/>
          <a:ext cx="0" cy="0"/>
          <a:chOff x="0" y="0"/>
          <a:chExt cx="0" cy="0"/>
        </a:xfrm>
      </p:grpSpPr>
      <p:sp>
        <p:nvSpPr>
          <p:cNvPr id="12" name="Rechtec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Abgerundetes Rechtec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Untertitel 8"/>
          <p:cNvSpPr>
            <a:spLocks noGrp="1"/>
          </p:cNvSpPr>
          <p:nvPr>
            <p:ph type="subTitle" idx="1"/>
          </p:nvPr>
        </p:nvSpPr>
        <p:spPr>
          <a:xfrm>
            <a:off x="1295400" y="3200400"/>
            <a:ext cx="6400800" cy="1600200"/>
          </a:xfrm>
          <a:prstGeom prst="rect">
            <a:avLst/>
          </a:prstGeo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a:t>Formatvorlage des Untertitelmasters durch Klicken bearbeiten</a:t>
            </a:r>
            <a:endParaRPr kumimoji="0" lang="en-US"/>
          </a:p>
        </p:txBody>
      </p:sp>
      <p:sp>
        <p:nvSpPr>
          <p:cNvPr id="28" name="Datumsplatzhalter 27"/>
          <p:cNvSpPr>
            <a:spLocks noGrp="1"/>
          </p:cNvSpPr>
          <p:nvPr>
            <p:ph type="dt" sz="half" idx="10"/>
          </p:nvPr>
        </p:nvSpPr>
        <p:spPr>
          <a:xfrm>
            <a:off x="6172200" y="6191250"/>
            <a:ext cx="2476500" cy="476250"/>
          </a:xfrm>
          <a:prstGeom prst="rect">
            <a:avLst/>
          </a:prstGeom>
        </p:spPr>
        <p:txBody>
          <a:bodyPr/>
          <a:lstStyle/>
          <a:p>
            <a:fld id="{C5AC668B-14E8-4CB8-BBC0-BA9A209358D2}" type="datetimeFigureOut">
              <a:rPr lang="de-DE" smtClean="0"/>
              <a:pPr/>
              <a:t>10.07.2019</a:t>
            </a:fld>
            <a:endParaRPr lang="de-DE"/>
          </a:p>
        </p:txBody>
      </p:sp>
      <p:sp>
        <p:nvSpPr>
          <p:cNvPr id="17" name="Fußzeilenplatzhalter 16"/>
          <p:cNvSpPr>
            <a:spLocks noGrp="1"/>
          </p:cNvSpPr>
          <p:nvPr>
            <p:ph type="ftr" sz="quarter" idx="11"/>
          </p:nvPr>
        </p:nvSpPr>
        <p:spPr>
          <a:xfrm>
            <a:off x="914400" y="6172200"/>
            <a:ext cx="3962400" cy="457200"/>
          </a:xfrm>
          <a:prstGeom prst="rect">
            <a:avLst/>
          </a:prstGeom>
        </p:spPr>
        <p:txBody>
          <a:bodyPr/>
          <a:lstStyle/>
          <a:p>
            <a:endParaRPr lang="de-DE"/>
          </a:p>
        </p:txBody>
      </p:sp>
      <p:sp>
        <p:nvSpPr>
          <p:cNvPr id="29" name="Foliennummernplatzhalter 28"/>
          <p:cNvSpPr>
            <a:spLocks noGrp="1"/>
          </p:cNvSpPr>
          <p:nvPr>
            <p:ph type="sldNum" sz="quarter" idx="12"/>
          </p:nvPr>
        </p:nvSpPr>
        <p:spPr>
          <a:xfrm>
            <a:off x="146304" y="6210300"/>
            <a:ext cx="457200" cy="457200"/>
          </a:xfrm>
          <a:prstGeom prst="ellipse">
            <a:avLst/>
          </a:prstGeom>
        </p:spPr>
        <p:txBody>
          <a:bodyPr lIns="0" tIns="0" rIns="0" bIns="0">
            <a:noAutofit/>
          </a:bodyPr>
          <a:lstStyle>
            <a:lvl1pPr>
              <a:defRPr sz="1400">
                <a:solidFill>
                  <a:srgbClr val="FFFFFF"/>
                </a:solidFill>
              </a:defRPr>
            </a:lvl1pPr>
          </a:lstStyle>
          <a:p>
            <a:fld id="{27AE83F7-0201-4E8F-A61E-222BDD35E32B}" type="slidenum">
              <a:rPr lang="de-DE" smtClean="0"/>
              <a:pPr/>
              <a:t>‹Nr.›</a:t>
            </a:fld>
            <a:endParaRPr lang="de-DE"/>
          </a:p>
        </p:txBody>
      </p:sp>
      <p:sp>
        <p:nvSpPr>
          <p:cNvPr id="7" name="Rechtec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c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457200" y="1505930"/>
            <a:ext cx="8229600" cy="1470025"/>
          </a:xfrm>
          <a:prstGeom prst="rect">
            <a:avLst/>
          </a:prstGeom>
        </p:spPr>
        <p:txBody>
          <a:bodyPr anchor="ctr"/>
          <a:lstStyle>
            <a:lvl1pPr algn="ctr">
              <a:defRPr lang="en-US" dirty="0">
                <a:solidFill>
                  <a:srgbClr val="FFFFFF"/>
                </a:solidFill>
              </a:defRPr>
            </a:lvl1pPr>
          </a:lstStyle>
          <a:p>
            <a:r>
              <a:rPr kumimoji="0" lang="de-DE"/>
              <a:t>Titelmasterformat durch Klicken bearbeiten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a:t>Titelmasterformat durch Klicken bearbeiten</a:t>
            </a:r>
            <a:endParaRPr kumimoji="0" lang="en-US"/>
          </a:p>
        </p:txBody>
      </p:sp>
      <p:sp>
        <p:nvSpPr>
          <p:cNvPr id="3" name="Vertikaler Textplatzhalter 2"/>
          <p:cNvSpPr>
            <a:spLocks noGrp="1"/>
          </p:cNvSpPr>
          <p:nvPr>
            <p:ph type="body" orient="vert" idx="1"/>
          </p:nvPr>
        </p:nvSpPr>
        <p:spPr>
          <a:xfrm>
            <a:off x="914400" y="1447800"/>
            <a:ext cx="7772400" cy="4572000"/>
          </a:xfrm>
          <a:prstGeom prst="rect">
            <a:avLst/>
          </a:prstGeom>
        </p:spPr>
        <p:txBody>
          <a:bodyPr vert="eaVert"/>
          <a:lstStyle/>
          <a:p>
            <a:pPr lvl="0" eaLnBrk="1" latinLnBrk="0" hangingPunct="1"/>
            <a:r>
              <a:rPr lang="de-DE"/>
              <a:t>Textmasterformate durch Klicken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6" name="Foliennummernplatzhalter 5"/>
          <p:cNvSpPr>
            <a:spLocks noGrp="1"/>
          </p:cNvSpPr>
          <p:nvPr>
            <p:ph type="sldNum" sz="quarter" idx="12"/>
          </p:nvPr>
        </p:nvSpPr>
        <p:spPr>
          <a:xfrm>
            <a:off x="146304" y="6210300"/>
            <a:ext cx="457200" cy="457200"/>
          </a:xfrm>
          <a:prstGeom prst="ellipse">
            <a:avLst/>
          </a:prstGeom>
        </p:spPr>
        <p:txBody>
          <a:bodyPr/>
          <a:lstStyle/>
          <a:p>
            <a:pPr>
              <a:defRPr/>
            </a:pPr>
            <a:fld id="{85D154D1-E41A-4C1D-B140-8480B05A25C1}" type="slidenum">
              <a:rPr lang="de-DE" smtClean="0"/>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41"/>
            <a:ext cx="2011680" cy="5851525"/>
          </a:xfrm>
          <a:prstGeom prst="rect">
            <a:avLst/>
          </a:prstGeom>
        </p:spPr>
        <p:txBody>
          <a:bodyPr vert="eaVert"/>
          <a:lstStyle/>
          <a:p>
            <a:r>
              <a:rPr kumimoji="0" lang="de-DE"/>
              <a:t>Titelmasterformat durch Klicken bearbeiten</a:t>
            </a:r>
            <a:endParaRPr kumimoji="0" lang="en-US"/>
          </a:p>
        </p:txBody>
      </p:sp>
      <p:sp>
        <p:nvSpPr>
          <p:cNvPr id="3" name="Vertikaler Textplatzhalter 2"/>
          <p:cNvSpPr>
            <a:spLocks noGrp="1"/>
          </p:cNvSpPr>
          <p:nvPr>
            <p:ph type="body" orient="vert" idx="1"/>
          </p:nvPr>
        </p:nvSpPr>
        <p:spPr>
          <a:xfrm>
            <a:off x="914400" y="274640"/>
            <a:ext cx="5562600" cy="5851525"/>
          </a:xfrm>
          <a:prstGeom prst="rect">
            <a:avLst/>
          </a:prstGeom>
        </p:spPr>
        <p:txBody>
          <a:bodyPr vert="eaVert"/>
          <a:lstStyle/>
          <a:p>
            <a:pPr lvl="0" eaLnBrk="1" latinLnBrk="0" hangingPunct="1"/>
            <a:r>
              <a:rPr lang="de-DE"/>
              <a:t>Textmasterformate durch Klicken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6" name="Foliennummernplatzhalter 5"/>
          <p:cNvSpPr>
            <a:spLocks noGrp="1"/>
          </p:cNvSpPr>
          <p:nvPr>
            <p:ph type="sldNum" sz="quarter" idx="12"/>
          </p:nvPr>
        </p:nvSpPr>
        <p:spPr>
          <a:xfrm>
            <a:off x="146304" y="6210300"/>
            <a:ext cx="457200" cy="457200"/>
          </a:xfrm>
          <a:prstGeom prst="ellipse">
            <a:avLst/>
          </a:prstGeom>
        </p:spPr>
        <p:txBody>
          <a:bodyPr/>
          <a:lstStyle/>
          <a:p>
            <a:pPr>
              <a:defRPr/>
            </a:pPr>
            <a:fld id="{0DCE402A-DE88-4DC1-B0CB-84591E36FF6E}" type="slidenum">
              <a:rPr lang="de-DE" smtClean="0"/>
              <a:pPr>
                <a:defRPr/>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a:t>Titelmasterformat durch Klicken bearbeiten</a:t>
            </a:r>
            <a:endParaRPr kumimoji="0" lang="en-US"/>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6" name="Foliennummernplatzhalter 5"/>
          <p:cNvSpPr>
            <a:spLocks noGrp="1"/>
          </p:cNvSpPr>
          <p:nvPr>
            <p:ph type="sldNum" sz="quarter" idx="12"/>
          </p:nvPr>
        </p:nvSpPr>
        <p:spPr>
          <a:xfrm>
            <a:off x="146304" y="6210300"/>
            <a:ext cx="457200" cy="457200"/>
          </a:xfrm>
          <a:prstGeom prst="ellipse">
            <a:avLst/>
          </a:prstGeom>
        </p:spPr>
        <p:txBody>
          <a:bodyPr/>
          <a:lstStyle/>
          <a:p>
            <a:pPr>
              <a:defRPr/>
            </a:pPr>
            <a:fld id="{9CE952F4-D6F1-40E2-A427-047A5A4ED16C}" type="slidenum">
              <a:rPr lang="de-DE" smtClean="0"/>
              <a:pPr>
                <a:defRPr/>
              </a:pPr>
              <a:t>‹Nr.›</a:t>
            </a:fld>
            <a:endParaRPr lang="de-DE"/>
          </a:p>
        </p:txBody>
      </p:sp>
      <p:sp>
        <p:nvSpPr>
          <p:cNvPr id="8" name="Inhaltsplatzhalter 7"/>
          <p:cNvSpPr>
            <a:spLocks noGrp="1"/>
          </p:cNvSpPr>
          <p:nvPr>
            <p:ph sz="quarter" idx="1"/>
          </p:nvPr>
        </p:nvSpPr>
        <p:spPr>
          <a:xfrm>
            <a:off x="914400" y="1447800"/>
            <a:ext cx="7772400" cy="4572000"/>
          </a:xfrm>
          <a:prstGeom prst="rect">
            <a:avLst/>
          </a:prstGeom>
        </p:spPr>
        <p:txBody>
          <a:bodyPr vert="horz"/>
          <a:lstStyle/>
          <a:p>
            <a:pPr lvl="0" eaLnBrk="1" latinLnBrk="0" hangingPunct="1"/>
            <a:r>
              <a:rPr lang="de-DE"/>
              <a:t>Textmasterformate durch Klicken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bg>
      <p:bgRef idx="1003">
        <a:schemeClr val="bg1"/>
      </p:bgRef>
    </p:bg>
    <p:spTree>
      <p:nvGrpSpPr>
        <p:cNvPr id="1" name=""/>
        <p:cNvGrpSpPr/>
        <p:nvPr/>
      </p:nvGrpSpPr>
      <p:grpSpPr>
        <a:xfrm>
          <a:off x="0" y="0"/>
          <a:ext cx="0" cy="0"/>
          <a:chOff x="0" y="0"/>
          <a:chExt cx="0" cy="0"/>
        </a:xfrm>
      </p:grpSpPr>
      <p:sp>
        <p:nvSpPr>
          <p:cNvPr id="11" name="Rechtec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Abgerundetes Rechtec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722313" y="952500"/>
            <a:ext cx="7772400" cy="1362075"/>
          </a:xfrm>
          <a:prstGeom prst="rect">
            <a:avLst/>
          </a:prstGeom>
        </p:spPr>
        <p:txBody>
          <a:bodyPr anchor="b" anchorCtr="0"/>
          <a:lstStyle>
            <a:lvl1pPr algn="l">
              <a:buNone/>
              <a:defRPr sz="4000" b="0" cap="none"/>
            </a:lvl1pPr>
          </a:lstStyle>
          <a:p>
            <a:r>
              <a:rPr kumimoji="0" lang="de-DE"/>
              <a:t>Titelmasterformat durch Klicken bearbeiten</a:t>
            </a:r>
            <a:endParaRPr kumimoji="0" lang="en-US"/>
          </a:p>
        </p:txBody>
      </p:sp>
      <p:sp>
        <p:nvSpPr>
          <p:cNvPr id="3" name="Textplatzhalter 2"/>
          <p:cNvSpPr>
            <a:spLocks noGrp="1"/>
          </p:cNvSpPr>
          <p:nvPr>
            <p:ph type="body" idx="1"/>
          </p:nvPr>
        </p:nvSpPr>
        <p:spPr>
          <a:xfrm>
            <a:off x="722313" y="2547938"/>
            <a:ext cx="7772400" cy="1338262"/>
          </a:xfrm>
          <a:prstGeom prst="rect">
            <a:avLst/>
          </a:prstGeo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a:t>Textmasterformate durch Klicken bearbeiten</a:t>
            </a:r>
          </a:p>
        </p:txBody>
      </p:sp>
      <p:sp>
        <p:nvSpPr>
          <p:cNvPr id="4" name="Datumsplatzhalter 3"/>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5" name="Fußzeilenplatzhalter 4"/>
          <p:cNvSpPr>
            <a:spLocks noGrp="1"/>
          </p:cNvSpPr>
          <p:nvPr>
            <p:ph type="ftr" sz="quarter" idx="11"/>
          </p:nvPr>
        </p:nvSpPr>
        <p:spPr>
          <a:xfrm>
            <a:off x="800100" y="6172200"/>
            <a:ext cx="4000500" cy="457200"/>
          </a:xfrm>
          <a:prstGeom prst="rect">
            <a:avLst/>
          </a:prstGeom>
        </p:spPr>
        <p:txBody>
          <a:bodyPr/>
          <a:lstStyle/>
          <a:p>
            <a:pPr>
              <a:defRPr/>
            </a:pPr>
            <a:endParaRPr lang="de-DE"/>
          </a:p>
        </p:txBody>
      </p:sp>
      <p:sp>
        <p:nvSpPr>
          <p:cNvPr id="7" name="Rechtec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Foliennummernplatzhalter 5"/>
          <p:cNvSpPr>
            <a:spLocks noGrp="1"/>
          </p:cNvSpPr>
          <p:nvPr>
            <p:ph type="sldNum" sz="quarter" idx="12"/>
          </p:nvPr>
        </p:nvSpPr>
        <p:spPr>
          <a:xfrm>
            <a:off x="146304" y="6208776"/>
            <a:ext cx="457200" cy="457200"/>
          </a:xfrm>
          <a:prstGeom prst="ellipse">
            <a:avLst/>
          </a:prstGeom>
        </p:spPr>
        <p:txBody>
          <a:bodyPr/>
          <a:lstStyle/>
          <a:p>
            <a:pPr>
              <a:defRPr/>
            </a:pPr>
            <a:fld id="{39377B1C-510E-4616-9C03-16C2E33A9D5B}" type="slidenum">
              <a:rPr lang="de-DE" smtClean="0"/>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a:t>Titelmasterformat durch Klicken bearbeiten</a:t>
            </a:r>
            <a:endParaRPr kumimoji="0" lang="en-US"/>
          </a:p>
        </p:txBody>
      </p:sp>
      <p:sp>
        <p:nvSpPr>
          <p:cNvPr id="5" name="Datumsplatzhalter 4"/>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6" name="Fußzeilenplatzhalter 5"/>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7" name="Foliennummernplatzhalter 6"/>
          <p:cNvSpPr>
            <a:spLocks noGrp="1"/>
          </p:cNvSpPr>
          <p:nvPr>
            <p:ph type="sldNum" sz="quarter" idx="12"/>
          </p:nvPr>
        </p:nvSpPr>
        <p:spPr>
          <a:xfrm>
            <a:off x="146304" y="6210300"/>
            <a:ext cx="457200" cy="457200"/>
          </a:xfrm>
          <a:prstGeom prst="ellipse">
            <a:avLst/>
          </a:prstGeom>
        </p:spPr>
        <p:txBody>
          <a:bodyPr/>
          <a:lstStyle/>
          <a:p>
            <a:pPr>
              <a:defRPr/>
            </a:pPr>
            <a:fld id="{6431BFB5-B543-433C-867E-352AA7A2EDF0}" type="slidenum">
              <a:rPr lang="de-DE" smtClean="0"/>
              <a:pPr>
                <a:defRPr/>
              </a:pPr>
              <a:t>‹Nr.›</a:t>
            </a:fld>
            <a:endParaRPr lang="de-DE"/>
          </a:p>
        </p:txBody>
      </p:sp>
      <p:sp>
        <p:nvSpPr>
          <p:cNvPr id="9" name="Inhaltsplatzhalter 8"/>
          <p:cNvSpPr>
            <a:spLocks noGrp="1"/>
          </p:cNvSpPr>
          <p:nvPr>
            <p:ph sz="quarter" idx="1"/>
          </p:nvPr>
        </p:nvSpPr>
        <p:spPr>
          <a:xfrm>
            <a:off x="914400" y="1447800"/>
            <a:ext cx="3749040" cy="4572000"/>
          </a:xfrm>
          <a:prstGeom prst="rect">
            <a:avLst/>
          </a:prstGeom>
        </p:spPr>
        <p:txBody>
          <a:bodyPr vert="horz"/>
          <a:lstStyle/>
          <a:p>
            <a:pPr lvl="0" eaLnBrk="1" latinLnBrk="0" hangingPunct="1"/>
            <a:r>
              <a:rPr lang="de-DE"/>
              <a:t>Textmasterformate durch Klicken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11" name="Inhaltsplatzhalter 10"/>
          <p:cNvSpPr>
            <a:spLocks noGrp="1"/>
          </p:cNvSpPr>
          <p:nvPr>
            <p:ph sz="quarter" idx="2"/>
          </p:nvPr>
        </p:nvSpPr>
        <p:spPr>
          <a:xfrm>
            <a:off x="4933950" y="1447800"/>
            <a:ext cx="3749040" cy="4572000"/>
          </a:xfrm>
          <a:prstGeom prst="rect">
            <a:avLst/>
          </a:prstGeom>
        </p:spPr>
        <p:txBody>
          <a:bodyPr vert="horz"/>
          <a:lstStyle/>
          <a:p>
            <a:pPr lvl="0" eaLnBrk="1" latinLnBrk="0" hangingPunct="1"/>
            <a:r>
              <a:rPr lang="de-DE"/>
              <a:t>Textmasterformate durch Klicken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914400" y="273050"/>
            <a:ext cx="7772400" cy="1143000"/>
          </a:xfrm>
          <a:prstGeom prst="rect">
            <a:avLst/>
          </a:prstGeom>
        </p:spPr>
        <p:txBody>
          <a:bodyPr anchor="b" anchorCtr="0"/>
          <a:lstStyle>
            <a:lvl1pPr>
              <a:defRPr/>
            </a:lvl1pPr>
          </a:lstStyle>
          <a:p>
            <a:r>
              <a:rPr kumimoji="0" lang="de-DE"/>
              <a:t>Titelmasterformat durch Klicken bearbeiten</a:t>
            </a:r>
            <a:endParaRPr kumimoji="0" lang="en-US"/>
          </a:p>
        </p:txBody>
      </p:sp>
      <p:sp>
        <p:nvSpPr>
          <p:cNvPr id="3" name="Textplatzhalter 2"/>
          <p:cNvSpPr>
            <a:spLocks noGrp="1"/>
          </p:cNvSpPr>
          <p:nvPr>
            <p:ph type="body" idx="1"/>
          </p:nvPr>
        </p:nvSpPr>
        <p:spPr>
          <a:xfrm>
            <a:off x="914400" y="1447800"/>
            <a:ext cx="3733800" cy="762000"/>
          </a:xfrm>
          <a:prstGeom prst="rect">
            <a:avLst/>
          </a:prstGeo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Textmasterformate durch Klicken bearbeiten</a:t>
            </a:r>
          </a:p>
        </p:txBody>
      </p:sp>
      <p:sp>
        <p:nvSpPr>
          <p:cNvPr id="4" name="Textplatzhalter 3"/>
          <p:cNvSpPr>
            <a:spLocks noGrp="1"/>
          </p:cNvSpPr>
          <p:nvPr>
            <p:ph type="body" sz="half" idx="3"/>
          </p:nvPr>
        </p:nvSpPr>
        <p:spPr>
          <a:xfrm>
            <a:off x="4953000" y="1447800"/>
            <a:ext cx="3733800" cy="762000"/>
          </a:xfrm>
          <a:prstGeom prst="rect">
            <a:avLst/>
          </a:prstGeo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Textmasterformate durch Klicken bearbeiten</a:t>
            </a:r>
          </a:p>
        </p:txBody>
      </p:sp>
      <p:sp>
        <p:nvSpPr>
          <p:cNvPr id="7" name="Datumsplatzhalter 6"/>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8" name="Fußzeilenplatzhalter 7"/>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9" name="Foliennummernplatzhalter 8"/>
          <p:cNvSpPr>
            <a:spLocks noGrp="1"/>
          </p:cNvSpPr>
          <p:nvPr>
            <p:ph type="sldNum" sz="quarter" idx="12"/>
          </p:nvPr>
        </p:nvSpPr>
        <p:spPr>
          <a:xfrm>
            <a:off x="146304" y="6210300"/>
            <a:ext cx="457200" cy="457200"/>
          </a:xfrm>
          <a:prstGeom prst="ellipse">
            <a:avLst/>
          </a:prstGeom>
        </p:spPr>
        <p:txBody>
          <a:bodyPr/>
          <a:lstStyle/>
          <a:p>
            <a:pPr>
              <a:defRPr/>
            </a:pPr>
            <a:fld id="{20B80A45-044A-441A-B86D-E7414D75AE56}" type="slidenum">
              <a:rPr lang="de-DE" smtClean="0"/>
              <a:pPr>
                <a:defRPr/>
              </a:pPr>
              <a:t>‹Nr.›</a:t>
            </a:fld>
            <a:endParaRPr lang="de-DE"/>
          </a:p>
        </p:txBody>
      </p:sp>
      <p:sp>
        <p:nvSpPr>
          <p:cNvPr id="11" name="Inhaltsplatzhalter 10"/>
          <p:cNvSpPr>
            <a:spLocks noGrp="1"/>
          </p:cNvSpPr>
          <p:nvPr>
            <p:ph sz="half" idx="2"/>
          </p:nvPr>
        </p:nvSpPr>
        <p:spPr>
          <a:xfrm>
            <a:off x="914400" y="2247900"/>
            <a:ext cx="3733800" cy="3886200"/>
          </a:xfrm>
          <a:prstGeom prst="rect">
            <a:avLst/>
          </a:prstGeom>
        </p:spPr>
        <p:txBody>
          <a:bodyPr vert="horz"/>
          <a:lstStyle/>
          <a:p>
            <a:pPr lvl="0" eaLnBrk="1" latinLnBrk="0" hangingPunct="1"/>
            <a:r>
              <a:rPr lang="de-DE"/>
              <a:t>Textmasterformate durch Klicken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13" name="Inhaltsplatzhalter 12"/>
          <p:cNvSpPr>
            <a:spLocks noGrp="1"/>
          </p:cNvSpPr>
          <p:nvPr>
            <p:ph sz="half" idx="4"/>
          </p:nvPr>
        </p:nvSpPr>
        <p:spPr>
          <a:xfrm>
            <a:off x="4953000" y="2247900"/>
            <a:ext cx="3733800" cy="3886200"/>
          </a:xfrm>
          <a:prstGeom prst="rect">
            <a:avLst/>
          </a:prstGeom>
        </p:spPr>
        <p:txBody>
          <a:bodyPr vert="horz"/>
          <a:lstStyle/>
          <a:p>
            <a:pPr lvl="0" eaLnBrk="1" latinLnBrk="0" hangingPunct="1"/>
            <a:r>
              <a:rPr lang="de-DE"/>
              <a:t>Textmasterformate durch Klicken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914400" y="274638"/>
            <a:ext cx="7772400" cy="1143000"/>
          </a:xfrm>
          <a:prstGeom prst="rect">
            <a:avLst/>
          </a:prstGeom>
        </p:spPr>
        <p:txBody>
          <a:bodyPr/>
          <a:lstStyle/>
          <a:p>
            <a:r>
              <a:rPr kumimoji="0" lang="de-DE"/>
              <a:t>Titelmasterformat durch Klicken bearbeiten</a:t>
            </a:r>
            <a:endParaRPr kumimoji="0" lang="en-US"/>
          </a:p>
        </p:txBody>
      </p:sp>
      <p:sp>
        <p:nvSpPr>
          <p:cNvPr id="3" name="Datumsplatzhalter 2"/>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4" name="Fußzeilenplatzhalter 3"/>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5" name="Foliennummernplatzhalter 4"/>
          <p:cNvSpPr>
            <a:spLocks noGrp="1"/>
          </p:cNvSpPr>
          <p:nvPr>
            <p:ph type="sldNum" sz="quarter" idx="12"/>
          </p:nvPr>
        </p:nvSpPr>
        <p:spPr>
          <a:xfrm>
            <a:off x="146304" y="6210300"/>
            <a:ext cx="457200" cy="457200"/>
          </a:xfrm>
          <a:prstGeom prst="ellipse">
            <a:avLst/>
          </a:prstGeom>
        </p:spPr>
        <p:txBody>
          <a:bodyPr/>
          <a:lstStyle/>
          <a:p>
            <a:pPr>
              <a:defRPr/>
            </a:pPr>
            <a:fld id="{9B20415C-CA60-4D29-9773-2E1FAE179C64}" type="slidenum">
              <a:rPr lang="de-DE" smtClean="0"/>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htec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Abgerundetes Rechtec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914400" y="273050"/>
            <a:ext cx="7772400" cy="1143000"/>
          </a:xfrm>
          <a:prstGeom prst="rect">
            <a:avLst/>
          </a:prstGeom>
        </p:spPr>
        <p:txBody>
          <a:bodyPr anchor="b" anchorCtr="0"/>
          <a:lstStyle>
            <a:lvl1pPr algn="l">
              <a:buNone/>
              <a:defRPr sz="4000" b="0"/>
            </a:lvl1pPr>
          </a:lstStyle>
          <a:p>
            <a:r>
              <a:rPr kumimoji="0" lang="de-DE"/>
              <a:t>Titelmasterformat durch Klicken bearbeiten</a:t>
            </a:r>
            <a:endParaRPr kumimoji="0" lang="en-US"/>
          </a:p>
        </p:txBody>
      </p:sp>
      <p:sp>
        <p:nvSpPr>
          <p:cNvPr id="3" name="Textplatzhalter 2"/>
          <p:cNvSpPr>
            <a:spLocks noGrp="1"/>
          </p:cNvSpPr>
          <p:nvPr>
            <p:ph type="body" idx="2"/>
          </p:nvPr>
        </p:nvSpPr>
        <p:spPr>
          <a:xfrm>
            <a:off x="914400" y="1600200"/>
            <a:ext cx="1905000" cy="4495800"/>
          </a:xfrm>
          <a:prstGeom prst="rect">
            <a:avLst/>
          </a:prstGeo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de-DE"/>
              <a:t>Textmasterformate durch Klicken bearbeiten</a:t>
            </a:r>
          </a:p>
        </p:txBody>
      </p:sp>
      <p:sp>
        <p:nvSpPr>
          <p:cNvPr id="5" name="Datumsplatzhalter 4"/>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6" name="Fußzeilenplatzhalter 5"/>
          <p:cNvSpPr>
            <a:spLocks noGrp="1"/>
          </p:cNvSpPr>
          <p:nvPr>
            <p:ph type="ftr" sz="quarter" idx="11"/>
          </p:nvPr>
        </p:nvSpPr>
        <p:spPr>
          <a:xfrm>
            <a:off x="914400" y="6172200"/>
            <a:ext cx="3962400" cy="457200"/>
          </a:xfrm>
          <a:prstGeom prst="rect">
            <a:avLst/>
          </a:prstGeom>
        </p:spPr>
        <p:txBody>
          <a:bodyPr/>
          <a:lstStyle/>
          <a:p>
            <a:pPr>
              <a:defRPr/>
            </a:pPr>
            <a:endParaRPr lang="de-DE"/>
          </a:p>
        </p:txBody>
      </p:sp>
      <p:sp>
        <p:nvSpPr>
          <p:cNvPr id="7" name="Foliennummernplatzhalter 6"/>
          <p:cNvSpPr>
            <a:spLocks noGrp="1"/>
          </p:cNvSpPr>
          <p:nvPr>
            <p:ph type="sldNum" sz="quarter" idx="12"/>
          </p:nvPr>
        </p:nvSpPr>
        <p:spPr>
          <a:xfrm>
            <a:off x="146304" y="6210300"/>
            <a:ext cx="457200" cy="457200"/>
          </a:xfrm>
          <a:prstGeom prst="ellipse">
            <a:avLst/>
          </a:prstGeom>
        </p:spPr>
        <p:txBody>
          <a:bodyPr/>
          <a:lstStyle/>
          <a:p>
            <a:pPr>
              <a:defRPr/>
            </a:pPr>
            <a:fld id="{8D5B1271-D66F-48EE-8837-3B5DEE056551}" type="slidenum">
              <a:rPr lang="de-DE" smtClean="0"/>
              <a:pPr>
                <a:defRPr/>
              </a:pPr>
              <a:t>‹Nr.›</a:t>
            </a:fld>
            <a:endParaRPr lang="de-DE"/>
          </a:p>
        </p:txBody>
      </p:sp>
      <p:sp>
        <p:nvSpPr>
          <p:cNvPr id="11" name="Inhaltsplatzhalter 10"/>
          <p:cNvSpPr>
            <a:spLocks noGrp="1"/>
          </p:cNvSpPr>
          <p:nvPr>
            <p:ph sz="quarter" idx="1"/>
          </p:nvPr>
        </p:nvSpPr>
        <p:spPr>
          <a:xfrm>
            <a:off x="2971800" y="1600200"/>
            <a:ext cx="5715000" cy="4495800"/>
          </a:xfrm>
          <a:prstGeom prst="rect">
            <a:avLst/>
          </a:prstGeom>
        </p:spPr>
        <p:txBody>
          <a:bodyPr vert="horz"/>
          <a:lstStyle/>
          <a:p>
            <a:pPr lvl="0" eaLnBrk="1" latinLnBrk="0" hangingPunct="1"/>
            <a:r>
              <a:rPr lang="de-DE"/>
              <a:t>Textmasterformate durch Klicken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14400" y="4900550"/>
            <a:ext cx="7315200" cy="522288"/>
          </a:xfrm>
          <a:prstGeom prst="rect">
            <a:avLst/>
          </a:prstGeom>
        </p:spPr>
        <p:txBody>
          <a:bodyPr anchor="ctr">
            <a:noAutofit/>
          </a:bodyPr>
          <a:lstStyle>
            <a:lvl1pPr algn="l">
              <a:buNone/>
              <a:defRPr sz="2800" b="0"/>
            </a:lvl1pPr>
          </a:lstStyle>
          <a:p>
            <a:r>
              <a:rPr kumimoji="0" lang="de-DE"/>
              <a:t>Titelmasterformat durch Klicken bearbeiten</a:t>
            </a:r>
            <a:endParaRPr kumimoji="0" lang="en-US"/>
          </a:p>
        </p:txBody>
      </p:sp>
      <p:sp>
        <p:nvSpPr>
          <p:cNvPr id="4" name="Textplatzhalter 3"/>
          <p:cNvSpPr>
            <a:spLocks noGrp="1"/>
          </p:cNvSpPr>
          <p:nvPr>
            <p:ph type="body" sz="half" idx="2"/>
          </p:nvPr>
        </p:nvSpPr>
        <p:spPr>
          <a:xfrm>
            <a:off x="914400" y="5445825"/>
            <a:ext cx="7315200" cy="685800"/>
          </a:xfrm>
          <a:prstGeom prst="rect">
            <a:avLst/>
          </a:prstGeo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de-DE"/>
              <a:t>Textmasterformate durch Klicken bearbeiten</a:t>
            </a:r>
          </a:p>
        </p:txBody>
      </p:sp>
      <p:sp>
        <p:nvSpPr>
          <p:cNvPr id="5" name="Datumsplatzhalter 4"/>
          <p:cNvSpPr>
            <a:spLocks noGrp="1"/>
          </p:cNvSpPr>
          <p:nvPr>
            <p:ph type="dt" sz="half" idx="10"/>
          </p:nvPr>
        </p:nvSpPr>
        <p:spPr>
          <a:xfrm>
            <a:off x="6172200" y="6191250"/>
            <a:ext cx="2476500" cy="476250"/>
          </a:xfrm>
          <a:prstGeom prst="rect">
            <a:avLst/>
          </a:prstGeom>
        </p:spPr>
        <p:txBody>
          <a:bodyPr/>
          <a:lstStyle/>
          <a:p>
            <a:pPr>
              <a:defRPr/>
            </a:pPr>
            <a:endParaRPr lang="de-DE"/>
          </a:p>
        </p:txBody>
      </p:sp>
      <p:sp>
        <p:nvSpPr>
          <p:cNvPr id="6" name="Fußzeilenplatzhalter 5"/>
          <p:cNvSpPr>
            <a:spLocks noGrp="1"/>
          </p:cNvSpPr>
          <p:nvPr>
            <p:ph type="ftr" sz="quarter" idx="11"/>
          </p:nvPr>
        </p:nvSpPr>
        <p:spPr>
          <a:xfrm>
            <a:off x="914400" y="6172200"/>
            <a:ext cx="3886200" cy="457200"/>
          </a:xfrm>
          <a:prstGeom prst="rect">
            <a:avLst/>
          </a:prstGeom>
        </p:spPr>
        <p:txBody>
          <a:bodyPr/>
          <a:lstStyle/>
          <a:p>
            <a:pPr>
              <a:defRPr/>
            </a:pPr>
            <a:endParaRPr lang="de-DE"/>
          </a:p>
        </p:txBody>
      </p:sp>
      <p:sp>
        <p:nvSpPr>
          <p:cNvPr id="7" name="Foliennummernplatzhalter 6"/>
          <p:cNvSpPr>
            <a:spLocks noGrp="1"/>
          </p:cNvSpPr>
          <p:nvPr>
            <p:ph type="sldNum" sz="quarter" idx="12"/>
          </p:nvPr>
        </p:nvSpPr>
        <p:spPr>
          <a:xfrm>
            <a:off x="146304" y="6208776"/>
            <a:ext cx="457200" cy="457200"/>
          </a:xfrm>
          <a:prstGeom prst="ellipse">
            <a:avLst/>
          </a:prstGeom>
        </p:spPr>
        <p:txBody>
          <a:bodyPr/>
          <a:lstStyle/>
          <a:p>
            <a:pPr>
              <a:defRPr/>
            </a:pPr>
            <a:fld id="{5209AF47-E4B6-4155-B1FE-2A2120EF0EFA}" type="slidenum">
              <a:rPr lang="de-DE" smtClean="0"/>
              <a:pPr>
                <a:defRPr/>
              </a:pPr>
              <a:t>‹Nr.›</a:t>
            </a:fld>
            <a:endParaRPr lang="de-DE"/>
          </a:p>
        </p:txBody>
      </p:sp>
      <p:sp>
        <p:nvSpPr>
          <p:cNvPr id="11" name="Rechtec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ec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c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Bildplatzhalt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de-DE"/>
              <a:t>Bild durch Klicken auf Symbol hinzufügen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hteck 12"/>
          <p:cNvSpPr/>
          <p:nvPr userDrawn="1"/>
        </p:nvSpPr>
        <p:spPr>
          <a:xfrm>
            <a:off x="0" y="0"/>
            <a:ext cx="9144000" cy="914402"/>
          </a:xfrm>
          <a:prstGeom prst="rect">
            <a:avLst/>
          </a:prstGeom>
          <a:solidFill>
            <a:schemeClr val="accent1">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userDrawn="1"/>
        </p:nvSpPr>
        <p:spPr>
          <a:xfrm>
            <a:off x="532015" y="6683435"/>
            <a:ext cx="8611986" cy="174565"/>
          </a:xfrm>
          <a:prstGeom prst="rect">
            <a:avLst/>
          </a:prstGeom>
          <a:solidFill>
            <a:schemeClr val="accent1">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Text Box 4"/>
          <p:cNvSpPr txBox="1">
            <a:spLocks noChangeArrowheads="1"/>
          </p:cNvSpPr>
          <p:nvPr userDrawn="1"/>
        </p:nvSpPr>
        <p:spPr bwMode="auto">
          <a:xfrm>
            <a:off x="0" y="6683434"/>
            <a:ext cx="9144000" cy="230831"/>
          </a:xfrm>
          <a:prstGeom prst="rect">
            <a:avLst/>
          </a:prstGeom>
          <a:solidFill>
            <a:schemeClr val="tx2">
              <a:lumMod val="60000"/>
              <a:lumOff val="40000"/>
            </a:schemeClr>
          </a:solidFill>
          <a:ln w="9525">
            <a:noFill/>
            <a:miter lim="800000"/>
            <a:headEnd/>
            <a:tailEnd/>
          </a:ln>
        </p:spPr>
        <p:txBody>
          <a:bodyPr wrap="square">
            <a:spAutoFit/>
          </a:bodyPr>
          <a:lstStyle/>
          <a:p>
            <a:pPr algn="l" rtl="0" fontAlgn="base">
              <a:spcBef>
                <a:spcPct val="0"/>
              </a:spcBef>
              <a:spcAft>
                <a:spcPct val="0"/>
              </a:spcAft>
            </a:pPr>
            <a:r>
              <a:rPr lang="de-DE" sz="900" kern="1200" dirty="0">
                <a:solidFill>
                  <a:schemeClr val="tx1">
                    <a:lumMod val="95000"/>
                    <a:lumOff val="5000"/>
                  </a:schemeClr>
                </a:solidFill>
                <a:latin typeface="Arial" charset="0"/>
                <a:ea typeface="+mn-ea"/>
                <a:cs typeface="Arial" charset="0"/>
              </a:rPr>
              <a:t>Einsatz von CAS (Computer Algebra Systemen) im Mathematikunterricht</a:t>
            </a:r>
            <a:r>
              <a:rPr lang="de-DE" sz="900" kern="1200" baseline="0" dirty="0">
                <a:solidFill>
                  <a:schemeClr val="tx1">
                    <a:lumMod val="95000"/>
                    <a:lumOff val="5000"/>
                  </a:schemeClr>
                </a:solidFill>
                <a:latin typeface="Arial" charset="0"/>
                <a:ea typeface="+mn-ea"/>
                <a:cs typeface="Arial" charset="0"/>
              </a:rPr>
              <a:t> - </a:t>
            </a:r>
            <a:r>
              <a:rPr lang="de-DE" sz="900" kern="1200" dirty="0">
                <a:solidFill>
                  <a:schemeClr val="tx1">
                    <a:lumMod val="95000"/>
                    <a:lumOff val="5000"/>
                  </a:schemeClr>
                </a:solidFill>
                <a:latin typeface="Arial" charset="0"/>
                <a:ea typeface="+mn-ea"/>
                <a:cs typeface="Arial" charset="0"/>
              </a:rPr>
              <a:t>GeoGebra -                                                                                   Kohlruss</a:t>
            </a:r>
          </a:p>
        </p:txBody>
      </p:sp>
    </p:spTree>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873" r:id="rId12"/>
    <p:sldLayoutId id="2147483868" r:id="rId13"/>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thema-mathematik.at/tmwiki/doku.php?id=tech:ggb" TargetMode="Externa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hyperlink" Target="http://geogebra-rlp.zum.de/wiki/Lehr-_und_Lernvideos"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hyperlink" Target="http://screencast-o-matic.com/watch/cbi6oflF38" TargetMode="External"/><Relationship Id="rId3" Type="http://schemas.openxmlformats.org/officeDocument/2006/relationships/image" Target="../media/image4.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hyperlink" Target="http://www.cornelsen.de/bgd/97/83/46/45/40/10/7/9783464540107_x1KA_150-160.pdf" TargetMode="External"/><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notesSlide" Target="../notesSlides/notesSlide6.xml"/><Relationship Id="rId7" Type="http://schemas.openxmlformats.org/officeDocument/2006/relationships/image" Target="../media/image24.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2.wmf"/><Relationship Id="rId5" Type="http://schemas.openxmlformats.org/officeDocument/2006/relationships/oleObject" Target="../embeddings/oleObject1.bin"/><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5" descr="http://mathematech.pbworks.com/f/1288208214/geogebra_logo_original.png"/>
          <p:cNvPicPr>
            <a:picLocks noChangeAspect="1" noChangeArrowheads="1"/>
          </p:cNvPicPr>
          <p:nvPr/>
        </p:nvPicPr>
        <p:blipFill>
          <a:blip r:embed="rId2" cstate="print"/>
          <a:srcRect/>
          <a:stretch>
            <a:fillRect/>
          </a:stretch>
        </p:blipFill>
        <p:spPr bwMode="auto">
          <a:xfrm>
            <a:off x="329073" y="2924070"/>
            <a:ext cx="2994711" cy="2994712"/>
          </a:xfrm>
          <a:prstGeom prst="rect">
            <a:avLst/>
          </a:prstGeom>
          <a:noFill/>
        </p:spPr>
      </p:pic>
      <p:sp>
        <p:nvSpPr>
          <p:cNvPr id="1028" name="Text Box 6"/>
          <p:cNvSpPr txBox="1">
            <a:spLocks noChangeArrowheads="1"/>
          </p:cNvSpPr>
          <p:nvPr/>
        </p:nvSpPr>
        <p:spPr bwMode="auto">
          <a:xfrm>
            <a:off x="1141233" y="4073041"/>
            <a:ext cx="1406154" cy="954107"/>
          </a:xfrm>
          <a:prstGeom prst="rect">
            <a:avLst/>
          </a:prstGeom>
          <a:noFill/>
          <a:ln w="9525">
            <a:noFill/>
            <a:miter lim="800000"/>
            <a:headEnd/>
            <a:tailEnd/>
          </a:ln>
        </p:spPr>
        <p:txBody>
          <a:bodyPr wrap="none">
            <a:spAutoFit/>
          </a:bodyPr>
          <a:lstStyle/>
          <a:p>
            <a:pPr algn="ctr"/>
            <a:r>
              <a:rPr lang="de-DE" sz="2800" dirty="0">
                <a:solidFill>
                  <a:schemeClr val="tx1">
                    <a:lumMod val="95000"/>
                    <a:lumOff val="5000"/>
                  </a:schemeClr>
                </a:solidFill>
                <a:latin typeface="Calibri" panose="020F0502020204030204" pitchFamily="34" charset="0"/>
              </a:rPr>
              <a:t>Modul 1</a:t>
            </a:r>
          </a:p>
          <a:p>
            <a:pPr algn="ctr"/>
            <a:r>
              <a:rPr lang="de-DE" sz="2800" dirty="0">
                <a:solidFill>
                  <a:schemeClr val="tx1">
                    <a:lumMod val="95000"/>
                    <a:lumOff val="5000"/>
                  </a:schemeClr>
                </a:solidFill>
                <a:latin typeface="Calibri" panose="020F0502020204030204" pitchFamily="34" charset="0"/>
              </a:rPr>
              <a:t> </a:t>
            </a:r>
          </a:p>
        </p:txBody>
      </p:sp>
      <p:sp>
        <p:nvSpPr>
          <p:cNvPr id="7" name="Textfeld 6"/>
          <p:cNvSpPr txBox="1"/>
          <p:nvPr/>
        </p:nvSpPr>
        <p:spPr>
          <a:xfrm>
            <a:off x="3629241" y="3401923"/>
            <a:ext cx="4901586" cy="2677656"/>
          </a:xfrm>
          <a:prstGeom prst="rect">
            <a:avLst/>
          </a:prstGeom>
          <a:noFill/>
        </p:spPr>
        <p:txBody>
          <a:bodyPr wrap="square" rtlCol="0">
            <a:spAutoFit/>
          </a:bodyPr>
          <a:lstStyle/>
          <a:p>
            <a:r>
              <a:rPr lang="de-DE" sz="2800" dirty="0">
                <a:solidFill>
                  <a:schemeClr val="tx1"/>
                </a:solidFill>
                <a:latin typeface="Calibri" panose="020F0502020204030204" pitchFamily="34" charset="0"/>
              </a:rPr>
              <a:t>Handling von GeoGebra </a:t>
            </a:r>
          </a:p>
          <a:p>
            <a:r>
              <a:rPr lang="de-DE" sz="2800" dirty="0">
                <a:solidFill>
                  <a:schemeClr val="tx1"/>
                </a:solidFill>
                <a:latin typeface="Calibri" panose="020F0502020204030204" pitchFamily="34" charset="0"/>
              </a:rPr>
              <a:t>am Beispiel von Funktionen</a:t>
            </a:r>
          </a:p>
          <a:p>
            <a:r>
              <a:rPr lang="de-DE" sz="2800" dirty="0">
                <a:solidFill>
                  <a:schemeClr val="tx1"/>
                </a:solidFill>
                <a:latin typeface="Calibri" panose="020F0502020204030204" pitchFamily="34" charset="0"/>
              </a:rPr>
              <a:t>- Konstruieren</a:t>
            </a:r>
          </a:p>
          <a:p>
            <a:pPr>
              <a:buFontTx/>
              <a:buChar char="-"/>
            </a:pPr>
            <a:r>
              <a:rPr lang="de-DE" sz="2800" dirty="0">
                <a:solidFill>
                  <a:schemeClr val="tx1"/>
                </a:solidFill>
                <a:latin typeface="Calibri" panose="020F0502020204030204" pitchFamily="34" charset="0"/>
              </a:rPr>
              <a:t> Experimentieren</a:t>
            </a:r>
          </a:p>
          <a:p>
            <a:pPr>
              <a:buFontTx/>
              <a:buChar char="-"/>
            </a:pPr>
            <a:r>
              <a:rPr lang="de-DE" sz="2800" dirty="0">
                <a:solidFill>
                  <a:schemeClr val="tx1"/>
                </a:solidFill>
                <a:latin typeface="Calibri" panose="020F0502020204030204" pitchFamily="34" charset="0"/>
              </a:rPr>
              <a:t> Messen</a:t>
            </a:r>
          </a:p>
          <a:p>
            <a:pPr>
              <a:buFontTx/>
              <a:buChar char="-"/>
            </a:pPr>
            <a:r>
              <a:rPr lang="de-DE" sz="2800" dirty="0">
                <a:solidFill>
                  <a:schemeClr val="tx1"/>
                </a:solidFill>
                <a:latin typeface="Calibri" panose="020F0502020204030204" pitchFamily="34" charset="0"/>
              </a:rPr>
              <a:t> Untersuchen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5. Abschnittsweise definierte Funktionen</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5516" y="1147904"/>
            <a:ext cx="2221552" cy="1478721"/>
          </a:xfrm>
          <a:prstGeom prst="rect">
            <a:avLst/>
          </a:prstGeom>
        </p:spPr>
      </p:pic>
      <p:sp>
        <p:nvSpPr>
          <p:cNvPr id="5" name="Textfeld 4"/>
          <p:cNvSpPr txBox="1"/>
          <p:nvPr/>
        </p:nvSpPr>
        <p:spPr>
          <a:xfrm>
            <a:off x="723331" y="1147904"/>
            <a:ext cx="8103737" cy="4955203"/>
          </a:xfrm>
          <a:prstGeom prst="rect">
            <a:avLst/>
          </a:prstGeom>
          <a:noFill/>
        </p:spPr>
        <p:txBody>
          <a:bodyPr wrap="square" rtlCol="0">
            <a:spAutoFit/>
          </a:bodyPr>
          <a:lstStyle/>
          <a:p>
            <a:r>
              <a:rPr lang="en-US" sz="2400" b="1" dirty="0">
                <a:solidFill>
                  <a:schemeClr val="tx1"/>
                </a:solidFill>
                <a:latin typeface="Calibri" panose="020F0502020204030204" pitchFamily="34" charset="0"/>
              </a:rPr>
              <a:t>Wings for life world run in </a:t>
            </a:r>
            <a:r>
              <a:rPr lang="en-US" sz="2400" b="1" dirty="0" err="1">
                <a:solidFill>
                  <a:schemeClr val="tx1"/>
                </a:solidFill>
                <a:latin typeface="Calibri" panose="020F0502020204030204" pitchFamily="34" charset="0"/>
              </a:rPr>
              <a:t>München</a:t>
            </a:r>
            <a:endParaRPr lang="en-US" sz="2400" b="1" dirty="0">
              <a:solidFill>
                <a:schemeClr val="tx1"/>
              </a:solidFill>
              <a:latin typeface="Calibri" panose="020F0502020204030204" pitchFamily="34" charset="0"/>
            </a:endParaRPr>
          </a:p>
          <a:p>
            <a:pPr marL="457200" indent="-457200">
              <a:lnSpc>
                <a:spcPct val="150000"/>
              </a:lnSpc>
              <a:buAutoNum type="arabicPeriod"/>
            </a:pPr>
            <a:r>
              <a:rPr lang="en-US" sz="2000" dirty="0" err="1">
                <a:solidFill>
                  <a:schemeClr val="tx1"/>
                </a:solidFill>
                <a:latin typeface="Calibri" panose="020F0502020204030204" pitchFamily="34" charset="0"/>
              </a:rPr>
              <a:t>Alle</a:t>
            </a:r>
            <a:r>
              <a:rPr lang="en-US" sz="2000" dirty="0">
                <a:solidFill>
                  <a:schemeClr val="tx1"/>
                </a:solidFill>
                <a:latin typeface="Calibri" panose="020F0502020204030204" pitchFamily="34" charset="0"/>
              </a:rPr>
              <a:t> </a:t>
            </a:r>
            <a:r>
              <a:rPr lang="en-US" sz="2000" dirty="0" err="1">
                <a:solidFill>
                  <a:schemeClr val="tx1"/>
                </a:solidFill>
                <a:latin typeface="Calibri" panose="020F0502020204030204" pitchFamily="34" charset="0"/>
              </a:rPr>
              <a:t>starten</a:t>
            </a:r>
            <a:r>
              <a:rPr lang="en-US" sz="2000" dirty="0">
                <a:solidFill>
                  <a:schemeClr val="tx1"/>
                </a:solidFill>
                <a:latin typeface="Calibri" panose="020F0502020204030204" pitchFamily="34" charset="0"/>
              </a:rPr>
              <a:t> </a:t>
            </a:r>
            <a:r>
              <a:rPr lang="en-US" sz="2000" dirty="0" err="1">
                <a:solidFill>
                  <a:schemeClr val="tx1"/>
                </a:solidFill>
                <a:latin typeface="Calibri" panose="020F0502020204030204" pitchFamily="34" charset="0"/>
              </a:rPr>
              <a:t>gleichzeitig</a:t>
            </a:r>
            <a:r>
              <a:rPr lang="en-US" sz="2000" dirty="0">
                <a:solidFill>
                  <a:schemeClr val="tx1"/>
                </a:solidFill>
                <a:latin typeface="Calibri" panose="020F0502020204030204" pitchFamily="34" charset="0"/>
              </a:rPr>
              <a:t> um 11:00</a:t>
            </a:r>
          </a:p>
          <a:p>
            <a:pPr marL="457200" indent="-457200">
              <a:buAutoNum type="arabicPeriod"/>
            </a:pPr>
            <a:r>
              <a:rPr lang="en-US" sz="2000" dirty="0">
                <a:solidFill>
                  <a:schemeClr val="tx1"/>
                </a:solidFill>
                <a:latin typeface="Calibri" panose="020F0502020204030204" pitchFamily="34" charset="0"/>
              </a:rPr>
              <a:t>Das </a:t>
            </a:r>
            <a:r>
              <a:rPr lang="en-US" sz="2000" dirty="0" err="1">
                <a:solidFill>
                  <a:schemeClr val="tx1"/>
                </a:solidFill>
                <a:latin typeface="Calibri" panose="020F0502020204030204" pitchFamily="34" charset="0"/>
              </a:rPr>
              <a:t>Rennen</a:t>
            </a:r>
            <a:r>
              <a:rPr lang="en-US" sz="2000" dirty="0">
                <a:solidFill>
                  <a:schemeClr val="tx1"/>
                </a:solidFill>
                <a:latin typeface="Calibri" panose="020F0502020204030204" pitchFamily="34" charset="0"/>
              </a:rPr>
              <a:t> </a:t>
            </a:r>
            <a:r>
              <a:rPr lang="en-US" sz="2000" dirty="0" err="1">
                <a:solidFill>
                  <a:schemeClr val="tx1"/>
                </a:solidFill>
                <a:latin typeface="Calibri" panose="020F0502020204030204" pitchFamily="34" charset="0"/>
              </a:rPr>
              <a:t>endet</a:t>
            </a:r>
            <a:r>
              <a:rPr lang="en-US" sz="2000" dirty="0">
                <a:solidFill>
                  <a:schemeClr val="tx1"/>
                </a:solidFill>
                <a:latin typeface="Calibri" panose="020F0502020204030204" pitchFamily="34" charset="0"/>
              </a:rPr>
              <a:t> </a:t>
            </a:r>
            <a:r>
              <a:rPr lang="en-US" sz="2000" dirty="0" err="1">
                <a:solidFill>
                  <a:schemeClr val="tx1"/>
                </a:solidFill>
                <a:latin typeface="Calibri" panose="020F0502020204030204" pitchFamily="34" charset="0"/>
              </a:rPr>
              <a:t>für</a:t>
            </a:r>
            <a:r>
              <a:rPr lang="en-US" sz="2000" dirty="0">
                <a:solidFill>
                  <a:schemeClr val="tx1"/>
                </a:solidFill>
                <a:latin typeface="Calibri" panose="020F0502020204030204" pitchFamily="34" charset="0"/>
              </a:rPr>
              <a:t> </a:t>
            </a:r>
            <a:r>
              <a:rPr lang="en-US" sz="2000" dirty="0" err="1">
                <a:solidFill>
                  <a:schemeClr val="tx1"/>
                </a:solidFill>
                <a:latin typeface="Calibri" panose="020F0502020204030204" pitchFamily="34" charset="0"/>
              </a:rPr>
              <a:t>einen</a:t>
            </a:r>
            <a:r>
              <a:rPr lang="en-US" sz="2000" dirty="0">
                <a:solidFill>
                  <a:schemeClr val="tx1"/>
                </a:solidFill>
                <a:latin typeface="Calibri" panose="020F0502020204030204" pitchFamily="34" charset="0"/>
              </a:rPr>
              <a:t> </a:t>
            </a:r>
            <a:r>
              <a:rPr lang="en-US" sz="2000" dirty="0" err="1">
                <a:solidFill>
                  <a:schemeClr val="tx1"/>
                </a:solidFill>
                <a:latin typeface="Calibri" panose="020F0502020204030204" pitchFamily="34" charset="0"/>
              </a:rPr>
              <a:t>Läufer</a:t>
            </a:r>
            <a:r>
              <a:rPr lang="en-US" sz="2000" dirty="0">
                <a:solidFill>
                  <a:schemeClr val="tx1"/>
                </a:solidFill>
                <a:latin typeface="Calibri" panose="020F0502020204030204" pitchFamily="34" charset="0"/>
              </a:rPr>
              <a:t>, </a:t>
            </a:r>
            <a:br>
              <a:rPr lang="en-US" sz="2000" dirty="0">
                <a:solidFill>
                  <a:schemeClr val="tx1"/>
                </a:solidFill>
                <a:latin typeface="Calibri" panose="020F0502020204030204" pitchFamily="34" charset="0"/>
              </a:rPr>
            </a:br>
            <a:r>
              <a:rPr lang="en-US" sz="2000" dirty="0" err="1">
                <a:solidFill>
                  <a:schemeClr val="tx1"/>
                </a:solidFill>
                <a:latin typeface="Calibri" panose="020F0502020204030204" pitchFamily="34" charset="0"/>
              </a:rPr>
              <a:t>sobald</a:t>
            </a:r>
            <a:r>
              <a:rPr lang="en-US" sz="2000" dirty="0">
                <a:solidFill>
                  <a:schemeClr val="tx1"/>
                </a:solidFill>
                <a:latin typeface="Calibri" panose="020F0502020204030204" pitchFamily="34" charset="0"/>
              </a:rPr>
              <a:t> der </a:t>
            </a:r>
            <a:r>
              <a:rPr lang="en-US" sz="2000" dirty="0" err="1">
                <a:solidFill>
                  <a:schemeClr val="tx1"/>
                </a:solidFill>
                <a:latin typeface="Calibri" panose="020F0502020204030204" pitchFamily="34" charset="0"/>
              </a:rPr>
              <a:t>Besenwagen</a:t>
            </a:r>
            <a:r>
              <a:rPr lang="en-US" sz="2000" dirty="0">
                <a:solidFill>
                  <a:schemeClr val="tx1"/>
                </a:solidFill>
                <a:latin typeface="Calibri" panose="020F0502020204030204" pitchFamily="34" charset="0"/>
              </a:rPr>
              <a:t> (Catcher Car) </a:t>
            </a:r>
            <a:r>
              <a:rPr lang="en-US" sz="2000" dirty="0" err="1">
                <a:solidFill>
                  <a:schemeClr val="tx1"/>
                </a:solidFill>
                <a:latin typeface="Calibri" panose="020F0502020204030204" pitchFamily="34" charset="0"/>
              </a:rPr>
              <a:t>ihn</a:t>
            </a:r>
            <a:r>
              <a:rPr lang="en-US" sz="2000" dirty="0">
                <a:solidFill>
                  <a:schemeClr val="tx1"/>
                </a:solidFill>
                <a:latin typeface="Calibri" panose="020F0502020204030204" pitchFamily="34" charset="0"/>
              </a:rPr>
              <a:t> </a:t>
            </a:r>
            <a:r>
              <a:rPr lang="en-US" sz="2000" dirty="0" err="1">
                <a:solidFill>
                  <a:schemeClr val="tx1"/>
                </a:solidFill>
                <a:latin typeface="Calibri" panose="020F0502020204030204" pitchFamily="34" charset="0"/>
              </a:rPr>
              <a:t>überholt</a:t>
            </a:r>
            <a:r>
              <a:rPr lang="en-US" sz="2000" dirty="0">
                <a:solidFill>
                  <a:schemeClr val="tx1"/>
                </a:solidFill>
                <a:latin typeface="Calibri" panose="020F0502020204030204" pitchFamily="34" charset="0"/>
              </a:rPr>
              <a:t>.</a:t>
            </a:r>
          </a:p>
          <a:p>
            <a:pPr marL="457200" indent="-457200">
              <a:lnSpc>
                <a:spcPct val="150000"/>
              </a:lnSpc>
              <a:buAutoNum type="arabicPeriod"/>
            </a:pPr>
            <a:r>
              <a:rPr lang="en-US" sz="2000" dirty="0">
                <a:solidFill>
                  <a:schemeClr val="tx1"/>
                </a:solidFill>
                <a:latin typeface="Calibri" panose="020F0502020204030204" pitchFamily="34" charset="0"/>
              </a:rPr>
              <a:t>Das Catcher Car </a:t>
            </a:r>
            <a:r>
              <a:rPr lang="en-US" sz="2000" dirty="0" err="1">
                <a:solidFill>
                  <a:schemeClr val="tx1"/>
                </a:solidFill>
                <a:latin typeface="Calibri" panose="020F0502020204030204" pitchFamily="34" charset="0"/>
              </a:rPr>
              <a:t>startet</a:t>
            </a:r>
            <a:r>
              <a:rPr lang="en-US" sz="2000" dirty="0">
                <a:solidFill>
                  <a:schemeClr val="tx1"/>
                </a:solidFill>
                <a:latin typeface="Calibri" panose="020F0502020204030204" pitchFamily="34" charset="0"/>
              </a:rPr>
              <a:t> um 11:30 </a:t>
            </a:r>
            <a:r>
              <a:rPr lang="en-US" sz="2000" dirty="0" err="1">
                <a:solidFill>
                  <a:schemeClr val="tx1"/>
                </a:solidFill>
                <a:latin typeface="Calibri" panose="020F0502020204030204" pitchFamily="34" charset="0"/>
              </a:rPr>
              <a:t>mit</a:t>
            </a:r>
            <a:r>
              <a:rPr lang="en-US" sz="2000" dirty="0">
                <a:solidFill>
                  <a:schemeClr val="tx1"/>
                </a:solidFill>
                <a:latin typeface="Calibri" panose="020F0502020204030204" pitchFamily="34" charset="0"/>
              </a:rPr>
              <a:t> </a:t>
            </a:r>
            <a:r>
              <a:rPr lang="en-US" sz="2000" dirty="0" err="1">
                <a:solidFill>
                  <a:schemeClr val="tx1"/>
                </a:solidFill>
                <a:latin typeface="Calibri" panose="020F0502020204030204" pitchFamily="34" charset="0"/>
              </a:rPr>
              <a:t>folgenden</a:t>
            </a:r>
            <a:r>
              <a:rPr lang="en-US" sz="2000" dirty="0">
                <a:solidFill>
                  <a:schemeClr val="tx1"/>
                </a:solidFill>
                <a:latin typeface="Calibri" panose="020F0502020204030204" pitchFamily="34" charset="0"/>
              </a:rPr>
              <a:t> </a:t>
            </a:r>
            <a:r>
              <a:rPr lang="en-US" sz="2000" dirty="0" err="1">
                <a:solidFill>
                  <a:schemeClr val="tx1"/>
                </a:solidFill>
                <a:latin typeface="Calibri" panose="020F0502020204030204" pitchFamily="34" charset="0"/>
              </a:rPr>
              <a:t>Geschwindigkeiten</a:t>
            </a:r>
            <a:r>
              <a:rPr lang="en-US" sz="2000" dirty="0">
                <a:solidFill>
                  <a:schemeClr val="tx1"/>
                </a:solidFill>
                <a:latin typeface="Calibri" panose="020F0502020204030204" pitchFamily="34" charset="0"/>
              </a:rPr>
              <a:t>:</a:t>
            </a:r>
          </a:p>
          <a:p>
            <a:pPr>
              <a:lnSpc>
                <a:spcPct val="150000"/>
              </a:lnSpc>
            </a:pPr>
            <a:r>
              <a:rPr lang="de-DE" dirty="0">
                <a:solidFill>
                  <a:schemeClr val="tx1"/>
                </a:solidFill>
                <a:latin typeface="Calibri" panose="020F0502020204030204" pitchFamily="34" charset="0"/>
              </a:rPr>
              <a:t>11.30 	CATCHER CAR START – GESCHWINDIGKEIT: 15km/h</a:t>
            </a:r>
          </a:p>
          <a:p>
            <a:pPr>
              <a:lnSpc>
                <a:spcPct val="150000"/>
              </a:lnSpc>
            </a:pPr>
            <a:r>
              <a:rPr lang="de-DE" dirty="0">
                <a:solidFill>
                  <a:schemeClr val="tx1"/>
                </a:solidFill>
                <a:latin typeface="Calibri" panose="020F0502020204030204" pitchFamily="34" charset="0"/>
              </a:rPr>
              <a:t>12.30 	ERHÖHUNG DER GESCHWINDIGKEIT AUF: 16km/h</a:t>
            </a:r>
          </a:p>
          <a:p>
            <a:pPr>
              <a:lnSpc>
                <a:spcPct val="150000"/>
              </a:lnSpc>
            </a:pPr>
            <a:r>
              <a:rPr lang="de-DE" dirty="0">
                <a:solidFill>
                  <a:schemeClr val="tx1"/>
                </a:solidFill>
                <a:latin typeface="Calibri" panose="020F0502020204030204" pitchFamily="34" charset="0"/>
              </a:rPr>
              <a:t>13.30 	ERHÖHUNG DER GESCHWINDIGKEIT AUF : 17km/h</a:t>
            </a:r>
          </a:p>
          <a:p>
            <a:pPr>
              <a:lnSpc>
                <a:spcPct val="150000"/>
              </a:lnSpc>
            </a:pPr>
            <a:r>
              <a:rPr lang="de-DE" dirty="0">
                <a:solidFill>
                  <a:schemeClr val="tx1"/>
                </a:solidFill>
                <a:latin typeface="Calibri" panose="020F0502020204030204" pitchFamily="34" charset="0"/>
              </a:rPr>
              <a:t>14.30 	ERHÖHUNG DER GESCHWINDIGKEIT AUF : 20km/h</a:t>
            </a:r>
          </a:p>
          <a:p>
            <a:pPr>
              <a:lnSpc>
                <a:spcPct val="150000"/>
              </a:lnSpc>
            </a:pPr>
            <a:r>
              <a:rPr lang="de-DE" dirty="0">
                <a:solidFill>
                  <a:schemeClr val="tx1"/>
                </a:solidFill>
                <a:latin typeface="Calibri" panose="020F0502020204030204" pitchFamily="34" charset="0"/>
              </a:rPr>
              <a:t>16.30 	ERHÖHUNG DER GESCHWINDIGKEIT AUF : 35km/h</a:t>
            </a:r>
            <a:br>
              <a:rPr lang="de-DE" dirty="0">
                <a:solidFill>
                  <a:schemeClr val="tx1"/>
                </a:solidFill>
                <a:latin typeface="Calibri" panose="020F0502020204030204" pitchFamily="34" charset="0"/>
              </a:rPr>
            </a:br>
            <a:r>
              <a:rPr lang="de-DE" dirty="0">
                <a:solidFill>
                  <a:schemeClr val="tx1"/>
                </a:solidFill>
                <a:latin typeface="Calibri" panose="020F0502020204030204" pitchFamily="34" charset="0"/>
              </a:rPr>
              <a:t> – Die letzte Geschwindigkeit wird gehalten, bis der letzte Läufer eingeholt ist.</a:t>
            </a:r>
          </a:p>
          <a:p>
            <a:pPr>
              <a:lnSpc>
                <a:spcPct val="150000"/>
              </a:lnSpc>
            </a:pPr>
            <a:endParaRPr lang="de-DE" sz="2000" dirty="0" err="1">
              <a:solidFill>
                <a:schemeClr val="tx1"/>
              </a:solidFill>
              <a:latin typeface="Calibri" panose="020F0502020204030204" pitchFamily="34" charset="0"/>
            </a:endParaRPr>
          </a:p>
        </p:txBody>
      </p:sp>
      <p:sp>
        <p:nvSpPr>
          <p:cNvPr id="6" name="Ovale Legende 5"/>
          <p:cNvSpPr/>
          <p:nvPr/>
        </p:nvSpPr>
        <p:spPr>
          <a:xfrm>
            <a:off x="3821372" y="5540991"/>
            <a:ext cx="4203511" cy="900752"/>
          </a:xfrm>
          <a:prstGeom prst="wedgeEllipseCallout">
            <a:avLst>
              <a:gd name="adj1" fmla="val -65717"/>
              <a:gd name="adj2" fmla="val -547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latin typeface="Calibri" panose="020F0502020204030204" pitchFamily="34" charset="0"/>
              </a:rPr>
              <a:t>Zeichnen Sie die Funktion v(t) die die Geschwindigkeit des Catcher Cars beschreibt.</a:t>
            </a:r>
          </a:p>
        </p:txBody>
      </p:sp>
      <p:sp>
        <p:nvSpPr>
          <p:cNvPr id="3" name="Textfeld 2"/>
          <p:cNvSpPr txBox="1"/>
          <p:nvPr/>
        </p:nvSpPr>
        <p:spPr>
          <a:xfrm>
            <a:off x="7011917" y="3316406"/>
            <a:ext cx="1815151" cy="1200329"/>
          </a:xfrm>
          <a:prstGeom prst="rect">
            <a:avLst/>
          </a:prstGeom>
          <a:solidFill>
            <a:schemeClr val="accent5">
              <a:lumMod val="20000"/>
              <a:lumOff val="80000"/>
            </a:schemeClr>
          </a:solidFill>
        </p:spPr>
        <p:txBody>
          <a:bodyPr wrap="square" rtlCol="0">
            <a:spAutoFit/>
          </a:bodyPr>
          <a:lstStyle/>
          <a:p>
            <a:r>
              <a:rPr lang="de-DE" dirty="0">
                <a:solidFill>
                  <a:schemeClr val="bg1">
                    <a:lumMod val="50000"/>
                  </a:schemeClr>
                </a:solidFill>
              </a:rPr>
              <a:t>Tipp zur Bearbeitung mit </a:t>
            </a:r>
            <a:r>
              <a:rPr lang="de-DE" dirty="0" err="1">
                <a:solidFill>
                  <a:schemeClr val="bg1">
                    <a:lumMod val="50000"/>
                  </a:schemeClr>
                </a:solidFill>
              </a:rPr>
              <a:t>Geogebra</a:t>
            </a:r>
            <a:r>
              <a:rPr lang="de-DE" dirty="0">
                <a:solidFill>
                  <a:schemeClr val="bg1">
                    <a:lumMod val="50000"/>
                  </a:schemeClr>
                </a:solidFill>
              </a:rPr>
              <a:t>: </a:t>
            </a:r>
            <a:br>
              <a:rPr lang="de-DE" dirty="0">
                <a:solidFill>
                  <a:schemeClr val="bg1">
                    <a:lumMod val="50000"/>
                  </a:schemeClr>
                </a:solidFill>
              </a:rPr>
            </a:br>
            <a:r>
              <a:rPr lang="de-DE" dirty="0">
                <a:solidFill>
                  <a:schemeClr val="bg1">
                    <a:lumMod val="50000"/>
                  </a:schemeClr>
                </a:solidFill>
              </a:rPr>
              <a:t>s. Folgeseite</a:t>
            </a:r>
          </a:p>
        </p:txBody>
      </p:sp>
    </p:spTree>
    <p:extLst>
      <p:ext uri="{BB962C8B-B14F-4D97-AF65-F5344CB8AC3E}">
        <p14:creationId xmlns:p14="http://schemas.microsoft.com/office/powerpoint/2010/main" val="987772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5. Abschnittsweise Funktionen in </a:t>
            </a:r>
            <a:r>
              <a:rPr lang="de-DE" sz="2800" dirty="0" err="1">
                <a:solidFill>
                  <a:schemeClr val="tx1">
                    <a:lumMod val="95000"/>
                    <a:lumOff val="5000"/>
                  </a:schemeClr>
                </a:solidFill>
                <a:latin typeface="Calibri" panose="020F0502020204030204" pitchFamily="34" charset="0"/>
              </a:rPr>
              <a:t>Geogebra</a:t>
            </a:r>
            <a:endParaRPr lang="de-DE" sz="2800" dirty="0">
              <a:solidFill>
                <a:schemeClr val="tx1">
                  <a:lumMod val="95000"/>
                  <a:lumOff val="5000"/>
                </a:schemeClr>
              </a:solidFill>
              <a:latin typeface="Calibri" panose="020F0502020204030204" pitchFamily="34" charset="0"/>
            </a:endParaRPr>
          </a:p>
        </p:txBody>
      </p:sp>
      <p:pic>
        <p:nvPicPr>
          <p:cNvPr id="7" name="Grafik 6"/>
          <p:cNvPicPr>
            <a:picLocks noChangeAspect="1"/>
          </p:cNvPicPr>
          <p:nvPr/>
        </p:nvPicPr>
        <p:blipFill>
          <a:blip r:embed="rId2"/>
          <a:stretch>
            <a:fillRect/>
          </a:stretch>
        </p:blipFill>
        <p:spPr>
          <a:xfrm>
            <a:off x="861886" y="887119"/>
            <a:ext cx="7115175" cy="4953000"/>
          </a:xfrm>
          <a:prstGeom prst="rect">
            <a:avLst/>
          </a:prstGeom>
        </p:spPr>
      </p:pic>
      <p:sp>
        <p:nvSpPr>
          <p:cNvPr id="8" name="Legende mit Linie 1 7"/>
          <p:cNvSpPr/>
          <p:nvPr/>
        </p:nvSpPr>
        <p:spPr>
          <a:xfrm>
            <a:off x="5979796" y="4912626"/>
            <a:ext cx="3052621" cy="1583140"/>
          </a:xfrm>
          <a:prstGeom prst="borderCallout1">
            <a:avLst>
              <a:gd name="adj1" fmla="val 1509"/>
              <a:gd name="adj2" fmla="val 609"/>
              <a:gd name="adj3" fmla="val -64224"/>
              <a:gd name="adj4" fmla="val 45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6093727" y="5239954"/>
            <a:ext cx="4572000" cy="1200329"/>
          </a:xfrm>
          <a:prstGeom prst="rect">
            <a:avLst/>
          </a:prstGeom>
        </p:spPr>
        <p:txBody>
          <a:bodyPr>
            <a:spAutoFit/>
          </a:bodyPr>
          <a:lstStyle/>
          <a:p>
            <a:r>
              <a:rPr lang="de-DE" dirty="0">
                <a:latin typeface="Calibri" panose="020F0502020204030204" pitchFamily="34" charset="0"/>
              </a:rPr>
              <a:t>Funktion[f(x), a, b] stellt </a:t>
            </a:r>
          </a:p>
          <a:p>
            <a:r>
              <a:rPr lang="de-DE" dirty="0">
                <a:latin typeface="Calibri" panose="020F0502020204030204" pitchFamily="34" charset="0"/>
              </a:rPr>
              <a:t>den Graph der Funktion </a:t>
            </a:r>
          </a:p>
          <a:p>
            <a:r>
              <a:rPr lang="de-DE" dirty="0">
                <a:latin typeface="Calibri" panose="020F0502020204030204" pitchFamily="34" charset="0"/>
              </a:rPr>
              <a:t>f(x) im Intervall [</a:t>
            </a:r>
            <a:r>
              <a:rPr lang="de-DE" dirty="0" err="1">
                <a:latin typeface="Calibri" panose="020F0502020204030204" pitchFamily="34" charset="0"/>
              </a:rPr>
              <a:t>a,b</a:t>
            </a:r>
            <a:r>
              <a:rPr lang="de-DE" dirty="0">
                <a:latin typeface="Calibri" panose="020F0502020204030204" pitchFamily="34" charset="0"/>
              </a:rPr>
              <a:t>] dar.</a:t>
            </a:r>
          </a:p>
          <a:p>
            <a:endParaRPr lang="de-DE" dirty="0"/>
          </a:p>
        </p:txBody>
      </p:sp>
      <p:sp>
        <p:nvSpPr>
          <p:cNvPr id="6" name="Legende mit Linie 1 5"/>
          <p:cNvSpPr/>
          <p:nvPr/>
        </p:nvSpPr>
        <p:spPr>
          <a:xfrm>
            <a:off x="861886" y="2108302"/>
            <a:ext cx="3052621" cy="1583140"/>
          </a:xfrm>
          <a:prstGeom prst="borderCallout1">
            <a:avLst>
              <a:gd name="adj1" fmla="val 1509"/>
              <a:gd name="adj2" fmla="val 609"/>
              <a:gd name="adj3" fmla="val -46983"/>
              <a:gd name="adj4" fmla="val 184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a:solidFill>
                  <a:schemeClr val="bg1"/>
                </a:solidFill>
                <a:latin typeface="Calibri" panose="020F0502020204030204" pitchFamily="34" charset="0"/>
              </a:rPr>
              <a:t>Mit der WENN-Funktion lassen sich in </a:t>
            </a:r>
            <a:r>
              <a:rPr lang="de-DE" dirty="0" err="1">
                <a:solidFill>
                  <a:schemeClr val="bg1"/>
                </a:solidFill>
                <a:latin typeface="Calibri" panose="020F0502020204030204" pitchFamily="34" charset="0"/>
              </a:rPr>
              <a:t>Geogebra</a:t>
            </a:r>
            <a:r>
              <a:rPr lang="de-DE" dirty="0">
                <a:solidFill>
                  <a:schemeClr val="bg1"/>
                </a:solidFill>
                <a:latin typeface="Calibri" panose="020F0502020204030204" pitchFamily="34" charset="0"/>
              </a:rPr>
              <a:t> verschiedene Fälle untersuchen. Diese Funktion lässt sich auch mehrfach schachteln</a:t>
            </a:r>
          </a:p>
        </p:txBody>
      </p:sp>
    </p:spTree>
    <p:extLst>
      <p:ext uri="{BB962C8B-B14F-4D97-AF65-F5344CB8AC3E}">
        <p14:creationId xmlns:p14="http://schemas.microsoft.com/office/powerpoint/2010/main" val="4172908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6. Handling an Hand eines Onlinekurses erarbeiten</a:t>
            </a:r>
          </a:p>
        </p:txBody>
      </p:sp>
      <p:sp>
        <p:nvSpPr>
          <p:cNvPr id="4" name="Textfeld 3"/>
          <p:cNvSpPr txBox="1"/>
          <p:nvPr/>
        </p:nvSpPr>
        <p:spPr>
          <a:xfrm>
            <a:off x="636608" y="1307939"/>
            <a:ext cx="7685589" cy="1477328"/>
          </a:xfrm>
          <a:prstGeom prst="rect">
            <a:avLst/>
          </a:prstGeom>
          <a:noFill/>
        </p:spPr>
        <p:txBody>
          <a:bodyPr wrap="square" rtlCol="0">
            <a:spAutoFit/>
          </a:bodyPr>
          <a:lstStyle/>
          <a:p>
            <a:r>
              <a:rPr lang="de-DE" dirty="0">
                <a:solidFill>
                  <a:schemeClr val="tx1"/>
                </a:solidFill>
              </a:rPr>
              <a:t>Dieser Kurs ist auch für Lernende der Oberstufen geeignet.</a:t>
            </a:r>
          </a:p>
          <a:p>
            <a:endParaRPr lang="de-DE" dirty="0">
              <a:solidFill>
                <a:schemeClr val="tx1"/>
              </a:solidFill>
            </a:endParaRPr>
          </a:p>
          <a:p>
            <a:r>
              <a:rPr lang="de-DE" dirty="0">
                <a:solidFill>
                  <a:schemeClr val="tx1"/>
                </a:solidFill>
                <a:hlinkClick r:id="rId2"/>
              </a:rPr>
              <a:t>http://thema-mathematik.at/tmwiki/doku.php?id=tech:ggb</a:t>
            </a:r>
            <a:endParaRPr lang="de-DE" dirty="0">
              <a:solidFill>
                <a:schemeClr val="tx1"/>
              </a:solidFill>
            </a:endParaRPr>
          </a:p>
          <a:p>
            <a:endParaRPr lang="de-DE" dirty="0">
              <a:solidFill>
                <a:schemeClr val="tx1"/>
              </a:solidFill>
            </a:endParaRPr>
          </a:p>
          <a:p>
            <a:endParaRPr lang="de-DE" dirty="0" err="1">
              <a:solidFill>
                <a:schemeClr val="tx1"/>
              </a:solidFill>
            </a:endParaRPr>
          </a:p>
        </p:txBody>
      </p:sp>
      <p:pic>
        <p:nvPicPr>
          <p:cNvPr id="6" name="Grafik 5"/>
          <p:cNvPicPr>
            <a:picLocks noChangeAspect="1"/>
          </p:cNvPicPr>
          <p:nvPr/>
        </p:nvPicPr>
        <p:blipFill>
          <a:blip r:embed="rId3"/>
          <a:stretch>
            <a:fillRect/>
          </a:stretch>
        </p:blipFill>
        <p:spPr>
          <a:xfrm>
            <a:off x="636608" y="2174473"/>
            <a:ext cx="2466975" cy="4476750"/>
          </a:xfrm>
          <a:prstGeom prst="rect">
            <a:avLst/>
          </a:prstGeom>
        </p:spPr>
      </p:pic>
      <p:pic>
        <p:nvPicPr>
          <p:cNvPr id="7" name="Grafik 6"/>
          <p:cNvPicPr>
            <a:picLocks noChangeAspect="1"/>
          </p:cNvPicPr>
          <p:nvPr/>
        </p:nvPicPr>
        <p:blipFill>
          <a:blip r:embed="rId4"/>
          <a:stretch>
            <a:fillRect/>
          </a:stretch>
        </p:blipFill>
        <p:spPr>
          <a:xfrm>
            <a:off x="3584405" y="2515384"/>
            <a:ext cx="3828215" cy="4135839"/>
          </a:xfrm>
          <a:prstGeom prst="rect">
            <a:avLst/>
          </a:prstGeom>
        </p:spPr>
      </p:pic>
    </p:spTree>
    <p:extLst>
      <p:ext uri="{BB962C8B-B14F-4D97-AF65-F5344CB8AC3E}">
        <p14:creationId xmlns:p14="http://schemas.microsoft.com/office/powerpoint/2010/main" val="3204755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7. Handling an Hand von Lernvideos erarbeiten</a:t>
            </a:r>
          </a:p>
        </p:txBody>
      </p:sp>
      <p:sp>
        <p:nvSpPr>
          <p:cNvPr id="4" name="Textfeld 3"/>
          <p:cNvSpPr txBox="1"/>
          <p:nvPr/>
        </p:nvSpPr>
        <p:spPr>
          <a:xfrm>
            <a:off x="636608" y="1307939"/>
            <a:ext cx="7685589" cy="1477328"/>
          </a:xfrm>
          <a:prstGeom prst="rect">
            <a:avLst/>
          </a:prstGeom>
          <a:noFill/>
        </p:spPr>
        <p:txBody>
          <a:bodyPr wrap="square" rtlCol="0">
            <a:spAutoFit/>
          </a:bodyPr>
          <a:lstStyle/>
          <a:p>
            <a:r>
              <a:rPr lang="de-DE" dirty="0">
                <a:solidFill>
                  <a:schemeClr val="tx1"/>
                </a:solidFill>
              </a:rPr>
              <a:t>Diese Videos sind auch für Lernende der Oberstufen geeignet.</a:t>
            </a:r>
          </a:p>
          <a:p>
            <a:endParaRPr lang="de-DE" dirty="0">
              <a:solidFill>
                <a:schemeClr val="tx1"/>
              </a:solidFill>
            </a:endParaRPr>
          </a:p>
          <a:p>
            <a:r>
              <a:rPr lang="de-DE" dirty="0">
                <a:solidFill>
                  <a:schemeClr val="tx1"/>
                </a:solidFill>
                <a:hlinkClick r:id="rId3"/>
              </a:rPr>
              <a:t>http://geogebra-rlp.zum.de/wiki/Lehr-_und_Lernvideos</a:t>
            </a:r>
            <a:endParaRPr lang="de-DE" dirty="0">
              <a:solidFill>
                <a:schemeClr val="tx1"/>
              </a:solidFill>
            </a:endParaRPr>
          </a:p>
          <a:p>
            <a:endParaRPr lang="de-DE" dirty="0">
              <a:solidFill>
                <a:schemeClr val="tx1"/>
              </a:solidFill>
            </a:endParaRPr>
          </a:p>
          <a:p>
            <a:endParaRPr lang="de-DE" dirty="0" err="1">
              <a:solidFill>
                <a:schemeClr val="tx1"/>
              </a:solidFill>
            </a:endParaRPr>
          </a:p>
        </p:txBody>
      </p:sp>
      <p:pic>
        <p:nvPicPr>
          <p:cNvPr id="3" name="Grafik 2"/>
          <p:cNvPicPr>
            <a:picLocks noChangeAspect="1"/>
          </p:cNvPicPr>
          <p:nvPr/>
        </p:nvPicPr>
        <p:blipFill>
          <a:blip r:embed="rId4"/>
          <a:stretch>
            <a:fillRect/>
          </a:stretch>
        </p:blipFill>
        <p:spPr>
          <a:xfrm>
            <a:off x="636608" y="2259308"/>
            <a:ext cx="3125164" cy="4322657"/>
          </a:xfrm>
          <a:prstGeom prst="rect">
            <a:avLst/>
          </a:prstGeom>
        </p:spPr>
      </p:pic>
      <p:pic>
        <p:nvPicPr>
          <p:cNvPr id="5" name="Grafik 4"/>
          <p:cNvPicPr>
            <a:picLocks noChangeAspect="1"/>
          </p:cNvPicPr>
          <p:nvPr/>
        </p:nvPicPr>
        <p:blipFill>
          <a:blip r:embed="rId5"/>
          <a:stretch>
            <a:fillRect/>
          </a:stretch>
        </p:blipFill>
        <p:spPr>
          <a:xfrm>
            <a:off x="4190557" y="3124140"/>
            <a:ext cx="4331123" cy="2674776"/>
          </a:xfrm>
          <a:prstGeom prst="rect">
            <a:avLst/>
          </a:prstGeom>
        </p:spPr>
      </p:pic>
    </p:spTree>
    <p:extLst>
      <p:ext uri="{BB962C8B-B14F-4D97-AF65-F5344CB8AC3E}">
        <p14:creationId xmlns:p14="http://schemas.microsoft.com/office/powerpoint/2010/main" val="3362415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8. Funktioneninspektor</a:t>
            </a:r>
          </a:p>
        </p:txBody>
      </p:sp>
      <p:sp>
        <p:nvSpPr>
          <p:cNvPr id="10" name="Rechteck 9"/>
          <p:cNvSpPr/>
          <p:nvPr/>
        </p:nvSpPr>
        <p:spPr>
          <a:xfrm>
            <a:off x="1201003" y="5493898"/>
            <a:ext cx="5827594" cy="1477328"/>
          </a:xfrm>
          <a:prstGeom prst="rect">
            <a:avLst/>
          </a:prstGeom>
        </p:spPr>
        <p:txBody>
          <a:bodyPr wrap="square">
            <a:spAutoFit/>
          </a:bodyPr>
          <a:lstStyle/>
          <a:p>
            <a:r>
              <a:rPr lang="de-DE" dirty="0"/>
              <a:t>Funktion[f(x), a, b] stellt </a:t>
            </a:r>
          </a:p>
          <a:p>
            <a:r>
              <a:rPr lang="de-DE" dirty="0">
                <a:solidFill>
                  <a:schemeClr val="tx1"/>
                </a:solidFill>
              </a:rPr>
              <a:t>Besondere Punkte einer Funktion sowie Wertetabelle und Tangente bzw. Krümmungskreis lassen werden hier schnell übersichtlich angezeigt.</a:t>
            </a:r>
          </a:p>
          <a:p>
            <a:endParaRPr lang="de-DE" dirty="0"/>
          </a:p>
        </p:txBody>
      </p:sp>
      <p:pic>
        <p:nvPicPr>
          <p:cNvPr id="3" name="Grafik 2"/>
          <p:cNvPicPr>
            <a:picLocks noChangeAspect="1"/>
          </p:cNvPicPr>
          <p:nvPr/>
        </p:nvPicPr>
        <p:blipFill>
          <a:blip r:embed="rId3"/>
          <a:stretch>
            <a:fillRect/>
          </a:stretch>
        </p:blipFill>
        <p:spPr>
          <a:xfrm>
            <a:off x="150552" y="1132764"/>
            <a:ext cx="8643485" cy="4663980"/>
          </a:xfrm>
          <a:prstGeom prst="rect">
            <a:avLst/>
          </a:prstGeom>
        </p:spPr>
      </p:pic>
      <p:sp>
        <p:nvSpPr>
          <p:cNvPr id="5" name="Legende mit Linie 1 4"/>
          <p:cNvSpPr/>
          <p:nvPr/>
        </p:nvSpPr>
        <p:spPr>
          <a:xfrm>
            <a:off x="329623" y="2060244"/>
            <a:ext cx="3052621" cy="1583140"/>
          </a:xfrm>
          <a:prstGeom prst="borderCallout1">
            <a:avLst>
              <a:gd name="adj1" fmla="val 1509"/>
              <a:gd name="adj2" fmla="val 609"/>
              <a:gd name="adj3" fmla="val 73707"/>
              <a:gd name="adj4" fmla="val 2245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a:latin typeface="Calibri" panose="020F0502020204030204" pitchFamily="34" charset="0"/>
              </a:rPr>
              <a:t>Mit dem Reiter Punkte lassen sich auch schnell Tangenten und Krümmungskreise an einem Kurvenpunkt visualisieren.</a:t>
            </a:r>
          </a:p>
        </p:txBody>
      </p:sp>
    </p:spTree>
    <p:extLst>
      <p:ext uri="{BB962C8B-B14F-4D97-AF65-F5344CB8AC3E}">
        <p14:creationId xmlns:p14="http://schemas.microsoft.com/office/powerpoint/2010/main" val="1850097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9"/>
          <p:cNvSpPr txBox="1">
            <a:spLocks noChangeArrowheads="1"/>
          </p:cNvSpPr>
          <p:nvPr/>
        </p:nvSpPr>
        <p:spPr bwMode="auto">
          <a:xfrm>
            <a:off x="853007" y="363244"/>
            <a:ext cx="8468557" cy="523220"/>
          </a:xfrm>
          <a:prstGeom prst="rect">
            <a:avLst/>
          </a:prstGeom>
          <a:noFill/>
          <a:ln w="38100" cap="rnd">
            <a:noFill/>
            <a:bevel/>
            <a:headEnd/>
            <a:tailEnd/>
          </a:ln>
        </p:spPr>
        <p:txBody>
          <a:bodyPr wrap="square">
            <a:spAutoFit/>
          </a:bodyPr>
          <a:lstStyle/>
          <a:p>
            <a:pPr>
              <a:spcBef>
                <a:spcPct val="50000"/>
              </a:spcBef>
            </a:pPr>
            <a:r>
              <a:rPr lang="en-US" sz="2800">
                <a:solidFill>
                  <a:schemeClr val="tx1">
                    <a:lumMod val="95000"/>
                    <a:lumOff val="5000"/>
                  </a:schemeClr>
                </a:solidFill>
                <a:latin typeface="Calibri" panose="020F0502020204030204" pitchFamily="34" charset="0"/>
              </a:rPr>
              <a:t>ENDE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795571" y="939389"/>
            <a:ext cx="4730975" cy="5555367"/>
          </a:xfrm>
          <a:prstGeom prst="rect">
            <a:avLst/>
          </a:prstGeom>
          <a:noFill/>
        </p:spPr>
        <p:txBody>
          <a:bodyPr wrap="none" rtlCol="0">
            <a:spAutoFit/>
          </a:bodyPr>
          <a:lstStyle/>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Konstruktion von Graphen</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Gegebene Bilder nachbauen</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Funktion mit Parameter</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Mathematik mit Bildern </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Gebrochen rationale Funktionen </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Umkehrfunktion</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Symmetrie  </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Nullstellen – CAS</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Abschnittsweise definierte Funktionen</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Funktionenplotter</a:t>
            </a:r>
          </a:p>
          <a:p>
            <a:pPr marL="457200" indent="-457200">
              <a:lnSpc>
                <a:spcPct val="150000"/>
              </a:lnSpc>
              <a:spcAft>
                <a:spcPts val="300"/>
              </a:spcAft>
              <a:buFont typeface="+mj-lt"/>
              <a:buAutoNum type="arabicPeriod"/>
            </a:pPr>
            <a:r>
              <a:rPr lang="de-DE" sz="2000" dirty="0">
                <a:solidFill>
                  <a:srgbClr val="000000"/>
                </a:solidFill>
                <a:latin typeface="Calibri" panose="020F0502020204030204" pitchFamily="34" charset="0"/>
              </a:rPr>
              <a:t>Onlinekurs für Lernende und Lehrende </a:t>
            </a:r>
          </a:p>
        </p:txBody>
      </p:sp>
      <p:sp>
        <p:nvSpPr>
          <p:cNvPr id="6"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GeoGebra Handling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1.1 Konstruktion von Graphen</a:t>
            </a:r>
          </a:p>
        </p:txBody>
      </p:sp>
      <p:sp>
        <p:nvSpPr>
          <p:cNvPr id="5" name="Textfeld 4"/>
          <p:cNvSpPr txBox="1"/>
          <p:nvPr/>
        </p:nvSpPr>
        <p:spPr>
          <a:xfrm>
            <a:off x="5681746" y="1154098"/>
            <a:ext cx="2397247" cy="369332"/>
          </a:xfrm>
          <a:prstGeom prst="rect">
            <a:avLst/>
          </a:prstGeom>
          <a:noFill/>
        </p:spPr>
        <p:txBody>
          <a:bodyPr wrap="square" rtlCol="0">
            <a:spAutoFit/>
          </a:bodyPr>
          <a:lstStyle/>
          <a:p>
            <a:r>
              <a:rPr lang="de-DE" dirty="0">
                <a:solidFill>
                  <a:schemeClr val="tx1">
                    <a:lumMod val="95000"/>
                    <a:lumOff val="5000"/>
                  </a:schemeClr>
                </a:solidFill>
                <a:latin typeface="Calibri" panose="020F0502020204030204" pitchFamily="34" charset="0"/>
              </a:rPr>
              <a:t>Blatt verschieben mit</a:t>
            </a:r>
          </a:p>
        </p:txBody>
      </p:sp>
      <p:pic>
        <p:nvPicPr>
          <p:cNvPr id="6" name="Picture 3"/>
          <p:cNvPicPr>
            <a:picLocks noChangeAspect="1" noChangeArrowheads="1"/>
          </p:cNvPicPr>
          <p:nvPr/>
        </p:nvPicPr>
        <p:blipFill>
          <a:blip r:embed="rId3" cstate="print"/>
          <a:srcRect/>
          <a:stretch>
            <a:fillRect/>
          </a:stretch>
        </p:blipFill>
        <p:spPr bwMode="auto">
          <a:xfrm>
            <a:off x="8158016" y="1195991"/>
            <a:ext cx="409575" cy="40005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8153253" y="1715012"/>
            <a:ext cx="419100" cy="409575"/>
          </a:xfrm>
          <a:prstGeom prst="rect">
            <a:avLst/>
          </a:prstGeom>
          <a:noFill/>
          <a:ln w="9525">
            <a:noFill/>
            <a:miter lim="800000"/>
            <a:headEnd/>
            <a:tailEnd/>
          </a:ln>
        </p:spPr>
      </p:pic>
      <p:pic>
        <p:nvPicPr>
          <p:cNvPr id="8" name="Picture 7"/>
          <p:cNvPicPr>
            <a:picLocks noChangeAspect="1" noChangeArrowheads="1"/>
          </p:cNvPicPr>
          <p:nvPr/>
        </p:nvPicPr>
        <p:blipFill>
          <a:blip r:embed="rId5" cstate="print"/>
          <a:srcRect/>
          <a:stretch>
            <a:fillRect/>
          </a:stretch>
        </p:blipFill>
        <p:spPr bwMode="auto">
          <a:xfrm>
            <a:off x="8153252" y="2234031"/>
            <a:ext cx="419100" cy="419100"/>
          </a:xfrm>
          <a:prstGeom prst="rect">
            <a:avLst/>
          </a:prstGeom>
          <a:noFill/>
          <a:ln w="9525">
            <a:noFill/>
            <a:miter lim="800000"/>
            <a:headEnd/>
            <a:tailEnd/>
          </a:ln>
        </p:spPr>
      </p:pic>
      <p:pic>
        <p:nvPicPr>
          <p:cNvPr id="9" name="Picture 8"/>
          <p:cNvPicPr>
            <a:picLocks noChangeAspect="1" noChangeArrowheads="1"/>
          </p:cNvPicPr>
          <p:nvPr/>
        </p:nvPicPr>
        <p:blipFill>
          <a:blip r:embed="rId6" cstate="print"/>
          <a:srcRect/>
          <a:stretch>
            <a:fillRect/>
          </a:stretch>
        </p:blipFill>
        <p:spPr bwMode="auto">
          <a:xfrm>
            <a:off x="8153252" y="2757814"/>
            <a:ext cx="419100" cy="419100"/>
          </a:xfrm>
          <a:prstGeom prst="rect">
            <a:avLst/>
          </a:prstGeom>
          <a:noFill/>
          <a:ln w="9525">
            <a:noFill/>
            <a:miter lim="800000"/>
            <a:headEnd/>
            <a:tailEnd/>
          </a:ln>
        </p:spPr>
      </p:pic>
      <p:pic>
        <p:nvPicPr>
          <p:cNvPr id="10" name="Picture 9"/>
          <p:cNvPicPr>
            <a:picLocks noChangeAspect="1" noChangeArrowheads="1"/>
          </p:cNvPicPr>
          <p:nvPr/>
        </p:nvPicPr>
        <p:blipFill>
          <a:blip r:embed="rId7" cstate="print"/>
          <a:srcRect/>
          <a:stretch>
            <a:fillRect/>
          </a:stretch>
        </p:blipFill>
        <p:spPr bwMode="auto">
          <a:xfrm>
            <a:off x="8153899" y="3804276"/>
            <a:ext cx="430844" cy="430844"/>
          </a:xfrm>
          <a:prstGeom prst="rect">
            <a:avLst/>
          </a:prstGeom>
          <a:noFill/>
          <a:ln w="9525">
            <a:noFill/>
            <a:miter lim="800000"/>
            <a:headEnd/>
            <a:tailEnd/>
          </a:ln>
        </p:spPr>
      </p:pic>
      <p:pic>
        <p:nvPicPr>
          <p:cNvPr id="11" name="Picture 10"/>
          <p:cNvPicPr>
            <a:picLocks noChangeAspect="1" noChangeArrowheads="1"/>
          </p:cNvPicPr>
          <p:nvPr/>
        </p:nvPicPr>
        <p:blipFill>
          <a:blip r:embed="rId8" cstate="print"/>
          <a:srcRect/>
          <a:stretch>
            <a:fillRect/>
          </a:stretch>
        </p:blipFill>
        <p:spPr bwMode="auto">
          <a:xfrm>
            <a:off x="8162777" y="3282243"/>
            <a:ext cx="400050" cy="400050"/>
          </a:xfrm>
          <a:prstGeom prst="rect">
            <a:avLst/>
          </a:prstGeom>
          <a:noFill/>
          <a:ln w="9525">
            <a:noFill/>
            <a:miter lim="800000"/>
            <a:headEnd/>
            <a:tailEnd/>
          </a:ln>
        </p:spPr>
      </p:pic>
      <p:sp>
        <p:nvSpPr>
          <p:cNvPr id="13" name="Rechteck 12"/>
          <p:cNvSpPr/>
          <p:nvPr/>
        </p:nvSpPr>
        <p:spPr>
          <a:xfrm>
            <a:off x="4099891" y="4157146"/>
            <a:ext cx="1083951" cy="215444"/>
          </a:xfrm>
          <a:prstGeom prst="rect">
            <a:avLst/>
          </a:prstGeom>
        </p:spPr>
        <p:txBody>
          <a:bodyPr wrap="none">
            <a:spAutoFit/>
          </a:bodyPr>
          <a:lstStyle/>
          <a:p>
            <a:r>
              <a:rPr lang="de-DE" sz="800" dirty="0">
                <a:solidFill>
                  <a:srgbClr val="000000"/>
                </a:solidFill>
                <a:latin typeface="Calibri" panose="020F0502020204030204" pitchFamily="34" charset="0"/>
              </a:rPr>
              <a:t>2.1 Scheitelpunkt.ggb</a:t>
            </a:r>
          </a:p>
        </p:txBody>
      </p:sp>
      <p:sp>
        <p:nvSpPr>
          <p:cNvPr id="14" name="Rechteck 13"/>
          <p:cNvSpPr/>
          <p:nvPr/>
        </p:nvSpPr>
        <p:spPr>
          <a:xfrm>
            <a:off x="2635624" y="1394062"/>
            <a:ext cx="4572000" cy="1200329"/>
          </a:xfrm>
          <a:prstGeom prst="rect">
            <a:avLst/>
          </a:prstGeom>
        </p:spPr>
        <p:txBody>
          <a:bodyPr>
            <a:spAutoFit/>
          </a:bodyPr>
          <a:lstStyle/>
          <a:p>
            <a:endParaRPr lang="de-DE" dirty="0">
              <a:solidFill>
                <a:schemeClr val="tx1">
                  <a:lumMod val="95000"/>
                  <a:lumOff val="5000"/>
                </a:schemeClr>
              </a:solidFill>
              <a:latin typeface="Calibri" panose="020F0502020204030204" pitchFamily="34" charset="0"/>
            </a:endParaRPr>
          </a:p>
          <a:p>
            <a:endParaRPr lang="de-DE" dirty="0">
              <a:solidFill>
                <a:schemeClr val="tx1">
                  <a:lumMod val="95000"/>
                  <a:lumOff val="5000"/>
                </a:schemeClr>
              </a:solidFill>
              <a:latin typeface="Calibri" panose="020F0502020204030204" pitchFamily="34" charset="0"/>
            </a:endParaRPr>
          </a:p>
          <a:p>
            <a:endParaRPr lang="de-DE" dirty="0">
              <a:solidFill>
                <a:schemeClr val="tx1">
                  <a:lumMod val="95000"/>
                  <a:lumOff val="5000"/>
                </a:schemeClr>
              </a:solidFill>
              <a:latin typeface="Calibri" panose="020F0502020204030204" pitchFamily="34" charset="0"/>
            </a:endParaRPr>
          </a:p>
          <a:p>
            <a:endParaRPr lang="de-DE" dirty="0">
              <a:solidFill>
                <a:schemeClr val="tx1">
                  <a:lumMod val="95000"/>
                  <a:lumOff val="5000"/>
                </a:schemeClr>
              </a:solidFill>
              <a:latin typeface="Calibri" panose="020F0502020204030204" pitchFamily="34" charset="0"/>
            </a:endParaRPr>
          </a:p>
        </p:txBody>
      </p:sp>
      <p:sp>
        <p:nvSpPr>
          <p:cNvPr id="15" name="Rechteck 14"/>
          <p:cNvSpPr/>
          <p:nvPr/>
        </p:nvSpPr>
        <p:spPr>
          <a:xfrm>
            <a:off x="5680152" y="1705990"/>
            <a:ext cx="1891672" cy="369332"/>
          </a:xfrm>
          <a:prstGeom prst="rect">
            <a:avLst/>
          </a:prstGeom>
        </p:spPr>
        <p:txBody>
          <a:bodyPr wrap="none">
            <a:spAutoFit/>
          </a:bodyPr>
          <a:lstStyle/>
          <a:p>
            <a:r>
              <a:rPr lang="de-DE" dirty="0">
                <a:solidFill>
                  <a:schemeClr val="tx1">
                    <a:lumMod val="95000"/>
                    <a:lumOff val="5000"/>
                  </a:schemeClr>
                </a:solidFill>
                <a:latin typeface="Calibri" panose="020F0502020204030204" pitchFamily="34" charset="0"/>
              </a:rPr>
              <a:t>Mit ESC immer zu </a:t>
            </a:r>
          </a:p>
        </p:txBody>
      </p:sp>
      <p:sp>
        <p:nvSpPr>
          <p:cNvPr id="16" name="Rechteck 15"/>
          <p:cNvSpPr/>
          <p:nvPr/>
        </p:nvSpPr>
        <p:spPr>
          <a:xfrm>
            <a:off x="5688142" y="2254632"/>
            <a:ext cx="1206933" cy="369332"/>
          </a:xfrm>
          <a:prstGeom prst="rect">
            <a:avLst/>
          </a:prstGeom>
        </p:spPr>
        <p:txBody>
          <a:bodyPr wrap="none">
            <a:spAutoFit/>
          </a:bodyPr>
          <a:lstStyle/>
          <a:p>
            <a:r>
              <a:rPr lang="de-DE" dirty="0">
                <a:solidFill>
                  <a:schemeClr val="tx1">
                    <a:lumMod val="95000"/>
                    <a:lumOff val="5000"/>
                  </a:schemeClr>
                </a:solidFill>
                <a:latin typeface="Calibri" panose="020F0502020204030204" pitchFamily="34" charset="0"/>
              </a:rPr>
              <a:t>Punkte mit</a:t>
            </a:r>
          </a:p>
        </p:txBody>
      </p:sp>
      <p:sp>
        <p:nvSpPr>
          <p:cNvPr id="17" name="Rechteck 16"/>
          <p:cNvSpPr/>
          <p:nvPr/>
        </p:nvSpPr>
        <p:spPr>
          <a:xfrm>
            <a:off x="5682007" y="2803270"/>
            <a:ext cx="1913794" cy="369332"/>
          </a:xfrm>
          <a:prstGeom prst="rect">
            <a:avLst/>
          </a:prstGeom>
        </p:spPr>
        <p:txBody>
          <a:bodyPr wrap="none">
            <a:spAutoFit/>
          </a:bodyPr>
          <a:lstStyle/>
          <a:p>
            <a:r>
              <a:rPr lang="de-DE" dirty="0">
                <a:solidFill>
                  <a:schemeClr val="tx1">
                    <a:lumMod val="95000"/>
                    <a:lumOff val="5000"/>
                  </a:schemeClr>
                </a:solidFill>
                <a:latin typeface="Calibri" panose="020F0502020204030204" pitchFamily="34" charset="0"/>
              </a:rPr>
              <a:t>Schnittpunkte mit </a:t>
            </a:r>
          </a:p>
        </p:txBody>
      </p:sp>
      <p:sp>
        <p:nvSpPr>
          <p:cNvPr id="18" name="Rechteck 17"/>
          <p:cNvSpPr/>
          <p:nvPr/>
        </p:nvSpPr>
        <p:spPr>
          <a:xfrm>
            <a:off x="5684435" y="3351910"/>
            <a:ext cx="1358129" cy="369332"/>
          </a:xfrm>
          <a:prstGeom prst="rect">
            <a:avLst/>
          </a:prstGeom>
        </p:spPr>
        <p:txBody>
          <a:bodyPr wrap="none">
            <a:spAutoFit/>
          </a:bodyPr>
          <a:lstStyle/>
          <a:p>
            <a:r>
              <a:rPr lang="de-DE" dirty="0">
                <a:solidFill>
                  <a:schemeClr val="tx1">
                    <a:lumMod val="95000"/>
                    <a:lumOff val="5000"/>
                  </a:schemeClr>
                </a:solidFill>
                <a:latin typeface="Calibri" panose="020F0502020204030204" pitchFamily="34" charset="0"/>
              </a:rPr>
              <a:t>Geraden mit</a:t>
            </a:r>
          </a:p>
        </p:txBody>
      </p:sp>
      <p:sp>
        <p:nvSpPr>
          <p:cNvPr id="19" name="Rechteck 18"/>
          <p:cNvSpPr/>
          <p:nvPr/>
        </p:nvSpPr>
        <p:spPr>
          <a:xfrm>
            <a:off x="5688798" y="3900551"/>
            <a:ext cx="1382686" cy="369332"/>
          </a:xfrm>
          <a:prstGeom prst="rect">
            <a:avLst/>
          </a:prstGeom>
        </p:spPr>
        <p:txBody>
          <a:bodyPr wrap="none">
            <a:spAutoFit/>
          </a:bodyPr>
          <a:lstStyle/>
          <a:p>
            <a:r>
              <a:rPr lang="de-DE" dirty="0">
                <a:solidFill>
                  <a:schemeClr val="tx1">
                    <a:lumMod val="95000"/>
                    <a:lumOff val="5000"/>
                  </a:schemeClr>
                </a:solidFill>
                <a:latin typeface="Calibri" panose="020F0502020204030204" pitchFamily="34" charset="0"/>
              </a:rPr>
              <a:t>Vielecke mit </a:t>
            </a:r>
            <a:endParaRPr lang="de-DE" dirty="0">
              <a:latin typeface="Calibri" panose="020F0502020204030204" pitchFamily="34" charset="0"/>
            </a:endParaRPr>
          </a:p>
        </p:txBody>
      </p:sp>
      <p:pic>
        <p:nvPicPr>
          <p:cNvPr id="22529" name="Picture 1"/>
          <p:cNvPicPr>
            <a:picLocks noChangeAspect="1" noChangeArrowheads="1"/>
          </p:cNvPicPr>
          <p:nvPr/>
        </p:nvPicPr>
        <p:blipFill>
          <a:blip r:embed="rId9" cstate="print"/>
          <a:srcRect/>
          <a:stretch>
            <a:fillRect/>
          </a:stretch>
        </p:blipFill>
        <p:spPr bwMode="auto">
          <a:xfrm>
            <a:off x="988840" y="1146590"/>
            <a:ext cx="4207363" cy="3037103"/>
          </a:xfrm>
          <a:prstGeom prst="rect">
            <a:avLst/>
          </a:prstGeom>
          <a:noFill/>
          <a:ln w="9525">
            <a:noFill/>
            <a:miter lim="800000"/>
            <a:headEnd/>
            <a:tailEnd/>
          </a:ln>
        </p:spPr>
      </p:pic>
      <p:sp>
        <p:nvSpPr>
          <p:cNvPr id="20" name="Textfeld 19"/>
          <p:cNvSpPr txBox="1"/>
          <p:nvPr/>
        </p:nvSpPr>
        <p:spPr>
          <a:xfrm>
            <a:off x="889347" y="4475847"/>
            <a:ext cx="7016601" cy="2031325"/>
          </a:xfrm>
          <a:prstGeom prst="rect">
            <a:avLst/>
          </a:prstGeom>
          <a:noFill/>
        </p:spPr>
        <p:txBody>
          <a:bodyPr wrap="none" rtlCol="0">
            <a:spAutoFit/>
          </a:bodyPr>
          <a:lstStyle/>
          <a:p>
            <a:r>
              <a:rPr lang="de-DE" u="sng" dirty="0">
                <a:solidFill>
                  <a:schemeClr val="tx1"/>
                </a:solidFill>
                <a:latin typeface="Calibri" panose="020F0502020204030204" pitchFamily="34" charset="0"/>
              </a:rPr>
              <a:t>Dreieckige Glasscherbe (Dreieck ABF)</a:t>
            </a:r>
          </a:p>
          <a:p>
            <a:endParaRPr lang="de-DE" dirty="0">
              <a:solidFill>
                <a:schemeClr val="tx1"/>
              </a:solidFill>
              <a:latin typeface="Calibri" panose="020F0502020204030204" pitchFamily="34" charset="0"/>
            </a:endParaRPr>
          </a:p>
          <a:p>
            <a:r>
              <a:rPr lang="de-DE" dirty="0">
                <a:solidFill>
                  <a:schemeClr val="tx1"/>
                </a:solidFill>
                <a:latin typeface="Calibri" panose="020F0502020204030204" pitchFamily="34" charset="0"/>
              </a:rPr>
              <a:t>Konstruieren Sie mit GeoGebra das Rechteck mit möglichst großem </a:t>
            </a:r>
          </a:p>
          <a:p>
            <a:r>
              <a:rPr lang="de-DE" dirty="0">
                <a:solidFill>
                  <a:schemeClr val="tx1"/>
                </a:solidFill>
                <a:latin typeface="Calibri" panose="020F0502020204030204" pitchFamily="34" charset="0"/>
              </a:rPr>
              <a:t>Flächeninhalt, dass aus der Glasscherbe geschnitten werden kann.</a:t>
            </a:r>
          </a:p>
          <a:p>
            <a:endParaRPr lang="de-DE" dirty="0">
              <a:solidFill>
                <a:schemeClr val="tx1"/>
              </a:solidFill>
              <a:latin typeface="Calibri" panose="020F0502020204030204" pitchFamily="34" charset="0"/>
            </a:endParaRPr>
          </a:p>
          <a:p>
            <a:r>
              <a:rPr lang="de-DE" dirty="0">
                <a:solidFill>
                  <a:schemeClr val="tx1"/>
                </a:solidFill>
                <a:latin typeface="Calibri" panose="020F0502020204030204" pitchFamily="34" charset="0"/>
              </a:rPr>
              <a:t>Stellen Sie die Spurpunkte (x(C), A</a:t>
            </a:r>
            <a:r>
              <a:rPr lang="de-DE" baseline="-25000" dirty="0">
                <a:solidFill>
                  <a:schemeClr val="tx1"/>
                </a:solidFill>
                <a:latin typeface="Calibri" panose="020F0502020204030204" pitchFamily="34" charset="0"/>
              </a:rPr>
              <a:t>R</a:t>
            </a:r>
            <a:r>
              <a:rPr lang="de-DE" dirty="0">
                <a:solidFill>
                  <a:schemeClr val="tx1"/>
                </a:solidFill>
                <a:latin typeface="Calibri" panose="020F0502020204030204" pitchFamily="34" charset="0"/>
              </a:rPr>
              <a:t>) für den Flächeninhalt in </a:t>
            </a:r>
          </a:p>
          <a:p>
            <a:r>
              <a:rPr lang="de-DE" dirty="0">
                <a:solidFill>
                  <a:schemeClr val="tx1"/>
                </a:solidFill>
                <a:latin typeface="Calibri" panose="020F0502020204030204" pitchFamily="34" charset="0"/>
              </a:rPr>
              <a:t>Abhängigkeit der Breite grafisch dar. Nutzen Sie das zweite Grafikfenster.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par>
                          <p:cTn id="12" fill="hold">
                            <p:stCondLst>
                              <p:cond delay="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par>
                          <p:cTn id="20" fill="hold">
                            <p:stCondLst>
                              <p:cond delay="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childTnLst>
                          </p:cTn>
                        </p:par>
                        <p:par>
                          <p:cTn id="28" fill="hold">
                            <p:stCondLst>
                              <p:cond delay="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childTnLst>
                          </p:cTn>
                        </p:par>
                        <p:par>
                          <p:cTn id="36" fill="hold">
                            <p:stCondLst>
                              <p:cond delay="0"/>
                            </p:stCondLst>
                            <p:childTnLst>
                              <p:par>
                                <p:cTn id="37" presetID="10"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childTnLst>
                          </p:cTn>
                        </p:par>
                        <p:par>
                          <p:cTn id="44" fill="hold">
                            <p:stCondLst>
                              <p:cond delay="0"/>
                            </p:stCondLst>
                            <p:childTnLst>
                              <p:par>
                                <p:cTn id="45" presetID="10" presetClass="entr" presetSubtype="0"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childTnLst>
                          </p:cTn>
                        </p:par>
                        <p:par>
                          <p:cTn id="52" fill="hold">
                            <p:stCondLst>
                              <p:cond delay="0"/>
                            </p:stCondLst>
                            <p:childTnLst>
                              <p:par>
                                <p:cTn id="53" presetID="10" presetClass="entr" presetSubtype="0"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15" grpId="0"/>
      <p:bldP spid="16" grpId="0"/>
      <p:bldP spid="17"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1.2. Gegebene Bilder nachbauen</a:t>
            </a:r>
          </a:p>
        </p:txBody>
      </p:sp>
      <p:sp>
        <p:nvSpPr>
          <p:cNvPr id="5" name="Textfeld 4"/>
          <p:cNvSpPr txBox="1"/>
          <p:nvPr/>
        </p:nvSpPr>
        <p:spPr>
          <a:xfrm>
            <a:off x="5681746" y="1154098"/>
            <a:ext cx="2397247" cy="646331"/>
          </a:xfrm>
          <a:prstGeom prst="rect">
            <a:avLst/>
          </a:prstGeom>
          <a:noFill/>
        </p:spPr>
        <p:txBody>
          <a:bodyPr wrap="square" rtlCol="0">
            <a:spAutoFit/>
          </a:bodyPr>
          <a:lstStyle/>
          <a:p>
            <a:r>
              <a:rPr lang="de-DE" dirty="0">
                <a:solidFill>
                  <a:schemeClr val="tx1">
                    <a:lumMod val="95000"/>
                    <a:lumOff val="5000"/>
                  </a:schemeClr>
                </a:solidFill>
                <a:latin typeface="Calibri" panose="020F0502020204030204" pitchFamily="34" charset="0"/>
              </a:rPr>
              <a:t>Halbkreis durch 2 Punkte</a:t>
            </a:r>
          </a:p>
        </p:txBody>
      </p:sp>
      <p:pic>
        <p:nvPicPr>
          <p:cNvPr id="7" name="Picture 4"/>
          <p:cNvPicPr>
            <a:picLocks noChangeAspect="1" noChangeArrowheads="1"/>
          </p:cNvPicPr>
          <p:nvPr/>
        </p:nvPicPr>
        <p:blipFill>
          <a:blip r:embed="rId3" cstate="print"/>
          <a:srcRect/>
          <a:stretch>
            <a:fillRect/>
          </a:stretch>
        </p:blipFill>
        <p:spPr bwMode="auto">
          <a:xfrm>
            <a:off x="8153253" y="1715012"/>
            <a:ext cx="419100" cy="409575"/>
          </a:xfrm>
          <a:prstGeom prst="rect">
            <a:avLst/>
          </a:prstGeom>
          <a:noFill/>
          <a:ln w="9525">
            <a:noFill/>
            <a:miter lim="800000"/>
            <a:headEnd/>
            <a:tailEnd/>
          </a:ln>
        </p:spPr>
      </p:pic>
      <p:pic>
        <p:nvPicPr>
          <p:cNvPr id="8" name="Picture 7"/>
          <p:cNvPicPr>
            <a:picLocks noChangeAspect="1" noChangeArrowheads="1"/>
          </p:cNvPicPr>
          <p:nvPr/>
        </p:nvPicPr>
        <p:blipFill>
          <a:blip r:embed="rId4" cstate="print"/>
          <a:srcRect/>
          <a:stretch>
            <a:fillRect/>
          </a:stretch>
        </p:blipFill>
        <p:spPr bwMode="auto">
          <a:xfrm>
            <a:off x="8153252" y="2234031"/>
            <a:ext cx="419100" cy="419100"/>
          </a:xfrm>
          <a:prstGeom prst="rect">
            <a:avLst/>
          </a:prstGeom>
          <a:noFill/>
          <a:ln w="9525">
            <a:noFill/>
            <a:miter lim="800000"/>
            <a:headEnd/>
            <a:tailEnd/>
          </a:ln>
        </p:spPr>
      </p:pic>
      <p:pic>
        <p:nvPicPr>
          <p:cNvPr id="11" name="Picture 10"/>
          <p:cNvPicPr>
            <a:picLocks noChangeAspect="1" noChangeArrowheads="1"/>
          </p:cNvPicPr>
          <p:nvPr/>
        </p:nvPicPr>
        <p:blipFill>
          <a:blip r:embed="rId5" cstate="print"/>
          <a:srcRect/>
          <a:stretch>
            <a:fillRect/>
          </a:stretch>
        </p:blipFill>
        <p:spPr bwMode="auto">
          <a:xfrm>
            <a:off x="8162777" y="3282243"/>
            <a:ext cx="400050" cy="400050"/>
          </a:xfrm>
          <a:prstGeom prst="rect">
            <a:avLst/>
          </a:prstGeom>
          <a:noFill/>
          <a:ln w="9525">
            <a:noFill/>
            <a:miter lim="800000"/>
            <a:headEnd/>
            <a:tailEnd/>
          </a:ln>
        </p:spPr>
      </p:pic>
      <p:sp>
        <p:nvSpPr>
          <p:cNvPr id="14" name="Rechteck 13"/>
          <p:cNvSpPr/>
          <p:nvPr/>
        </p:nvSpPr>
        <p:spPr>
          <a:xfrm>
            <a:off x="2635624" y="1394062"/>
            <a:ext cx="4572000" cy="1200329"/>
          </a:xfrm>
          <a:prstGeom prst="rect">
            <a:avLst/>
          </a:prstGeom>
        </p:spPr>
        <p:txBody>
          <a:bodyPr>
            <a:spAutoFit/>
          </a:bodyPr>
          <a:lstStyle/>
          <a:p>
            <a:endParaRPr lang="de-DE" dirty="0">
              <a:solidFill>
                <a:schemeClr val="tx1">
                  <a:lumMod val="95000"/>
                  <a:lumOff val="5000"/>
                </a:schemeClr>
              </a:solidFill>
              <a:latin typeface="Calibri" panose="020F0502020204030204" pitchFamily="34" charset="0"/>
            </a:endParaRPr>
          </a:p>
          <a:p>
            <a:endParaRPr lang="de-DE" dirty="0">
              <a:solidFill>
                <a:schemeClr val="tx1">
                  <a:lumMod val="95000"/>
                  <a:lumOff val="5000"/>
                </a:schemeClr>
              </a:solidFill>
              <a:latin typeface="Calibri" panose="020F0502020204030204" pitchFamily="34" charset="0"/>
            </a:endParaRPr>
          </a:p>
          <a:p>
            <a:endParaRPr lang="de-DE" dirty="0">
              <a:solidFill>
                <a:schemeClr val="tx1">
                  <a:lumMod val="95000"/>
                  <a:lumOff val="5000"/>
                </a:schemeClr>
              </a:solidFill>
              <a:latin typeface="Calibri" panose="020F0502020204030204" pitchFamily="34" charset="0"/>
            </a:endParaRPr>
          </a:p>
          <a:p>
            <a:endParaRPr lang="de-DE" dirty="0">
              <a:solidFill>
                <a:schemeClr val="tx1">
                  <a:lumMod val="95000"/>
                  <a:lumOff val="5000"/>
                </a:schemeClr>
              </a:solidFill>
              <a:latin typeface="Calibri" panose="020F0502020204030204" pitchFamily="34" charset="0"/>
            </a:endParaRPr>
          </a:p>
        </p:txBody>
      </p:sp>
      <p:sp>
        <p:nvSpPr>
          <p:cNvPr id="15" name="Rechteck 14"/>
          <p:cNvSpPr/>
          <p:nvPr/>
        </p:nvSpPr>
        <p:spPr>
          <a:xfrm>
            <a:off x="5680152" y="1705990"/>
            <a:ext cx="1891672" cy="369332"/>
          </a:xfrm>
          <a:prstGeom prst="rect">
            <a:avLst/>
          </a:prstGeom>
        </p:spPr>
        <p:txBody>
          <a:bodyPr wrap="none">
            <a:spAutoFit/>
          </a:bodyPr>
          <a:lstStyle/>
          <a:p>
            <a:r>
              <a:rPr lang="de-DE" dirty="0">
                <a:solidFill>
                  <a:schemeClr val="tx1">
                    <a:lumMod val="95000"/>
                    <a:lumOff val="5000"/>
                  </a:schemeClr>
                </a:solidFill>
                <a:latin typeface="Calibri" panose="020F0502020204030204" pitchFamily="34" charset="0"/>
              </a:rPr>
              <a:t>Mit ESC immer zu </a:t>
            </a:r>
          </a:p>
        </p:txBody>
      </p:sp>
      <p:sp>
        <p:nvSpPr>
          <p:cNvPr id="16" name="Rechteck 15"/>
          <p:cNvSpPr/>
          <p:nvPr/>
        </p:nvSpPr>
        <p:spPr>
          <a:xfrm>
            <a:off x="5688142" y="2254632"/>
            <a:ext cx="1206933" cy="369332"/>
          </a:xfrm>
          <a:prstGeom prst="rect">
            <a:avLst/>
          </a:prstGeom>
        </p:spPr>
        <p:txBody>
          <a:bodyPr wrap="none">
            <a:spAutoFit/>
          </a:bodyPr>
          <a:lstStyle/>
          <a:p>
            <a:r>
              <a:rPr lang="de-DE" dirty="0">
                <a:solidFill>
                  <a:schemeClr val="tx1">
                    <a:lumMod val="95000"/>
                    <a:lumOff val="5000"/>
                  </a:schemeClr>
                </a:solidFill>
                <a:latin typeface="Calibri" panose="020F0502020204030204" pitchFamily="34" charset="0"/>
              </a:rPr>
              <a:t>Punkte mit</a:t>
            </a:r>
          </a:p>
        </p:txBody>
      </p:sp>
      <p:sp>
        <p:nvSpPr>
          <p:cNvPr id="18" name="Rechteck 17"/>
          <p:cNvSpPr/>
          <p:nvPr/>
        </p:nvSpPr>
        <p:spPr>
          <a:xfrm>
            <a:off x="5684435" y="3351910"/>
            <a:ext cx="1358129" cy="369332"/>
          </a:xfrm>
          <a:prstGeom prst="rect">
            <a:avLst/>
          </a:prstGeom>
        </p:spPr>
        <p:txBody>
          <a:bodyPr wrap="none">
            <a:spAutoFit/>
          </a:bodyPr>
          <a:lstStyle/>
          <a:p>
            <a:r>
              <a:rPr lang="de-DE" dirty="0">
                <a:solidFill>
                  <a:schemeClr val="tx1">
                    <a:lumMod val="95000"/>
                    <a:lumOff val="5000"/>
                  </a:schemeClr>
                </a:solidFill>
                <a:latin typeface="Calibri" panose="020F0502020204030204" pitchFamily="34" charset="0"/>
              </a:rPr>
              <a:t>Geraden mit</a:t>
            </a:r>
          </a:p>
        </p:txBody>
      </p:sp>
      <p:sp>
        <p:nvSpPr>
          <p:cNvPr id="20" name="Textfeld 19"/>
          <p:cNvSpPr txBox="1"/>
          <p:nvPr/>
        </p:nvSpPr>
        <p:spPr>
          <a:xfrm>
            <a:off x="889348" y="4475847"/>
            <a:ext cx="7673480" cy="2031325"/>
          </a:xfrm>
          <a:prstGeom prst="rect">
            <a:avLst/>
          </a:prstGeom>
          <a:noFill/>
        </p:spPr>
        <p:txBody>
          <a:bodyPr wrap="square" rtlCol="0">
            <a:spAutoFit/>
          </a:bodyPr>
          <a:lstStyle/>
          <a:p>
            <a:r>
              <a:rPr lang="de-DE" u="sng" dirty="0">
                <a:solidFill>
                  <a:schemeClr val="tx1"/>
                </a:solidFill>
                <a:latin typeface="Calibri" panose="020F0502020204030204" pitchFamily="34" charset="0"/>
              </a:rPr>
              <a:t>Flächenberechnung</a:t>
            </a:r>
          </a:p>
          <a:p>
            <a:r>
              <a:rPr lang="de-DE" dirty="0">
                <a:solidFill>
                  <a:schemeClr val="tx1"/>
                </a:solidFill>
                <a:latin typeface="Calibri" panose="020F0502020204030204" pitchFamily="34" charset="0"/>
              </a:rPr>
              <a:t>Graphiker haben ein Fenster entworfen, dass einige blaue Farbflächen erhalten soll. Das Modell für das Fenster ist in der Schemazeichnung dargestellt. 1 LE entspricht 10 cm in der Wirklichkeit. Die schraffierten Flächen stellen die Flächen dar, die blau gefärbt werden sollen. Die beiden größeren Bögen sind jeweils Halbkreise. Die beiden anderen krummlinigen Begrenzungslinien können durch Parabeln beschrieben werden. </a:t>
            </a:r>
          </a:p>
        </p:txBody>
      </p:sp>
      <p:pic>
        <p:nvPicPr>
          <p:cNvPr id="21" name="Grafik 20"/>
          <p:cNvPicPr/>
          <p:nvPr/>
        </p:nvPicPr>
        <p:blipFill>
          <a:blip r:embed="rId6"/>
          <a:stretch>
            <a:fillRect/>
          </a:stretch>
        </p:blipFill>
        <p:spPr>
          <a:xfrm>
            <a:off x="620691" y="1093083"/>
            <a:ext cx="4379572" cy="3064063"/>
          </a:xfrm>
          <a:prstGeom prst="rect">
            <a:avLst/>
          </a:prstGeom>
        </p:spPr>
      </p:pic>
      <p:pic>
        <p:nvPicPr>
          <p:cNvPr id="3" name="Grafik 2"/>
          <p:cNvPicPr>
            <a:picLocks noChangeAspect="1"/>
          </p:cNvPicPr>
          <p:nvPr/>
        </p:nvPicPr>
        <p:blipFill>
          <a:blip r:embed="rId7"/>
          <a:stretch>
            <a:fillRect/>
          </a:stretch>
        </p:blipFill>
        <p:spPr>
          <a:xfrm>
            <a:off x="8128052" y="1230782"/>
            <a:ext cx="478191" cy="437666"/>
          </a:xfrm>
          <a:prstGeom prst="rect">
            <a:avLst/>
          </a:prstGeom>
        </p:spPr>
      </p:pic>
      <p:sp>
        <p:nvSpPr>
          <p:cNvPr id="4" name="Textfeld 3"/>
          <p:cNvSpPr txBox="1"/>
          <p:nvPr/>
        </p:nvSpPr>
        <p:spPr>
          <a:xfrm>
            <a:off x="5680152" y="2684210"/>
            <a:ext cx="2418547" cy="646331"/>
          </a:xfrm>
          <a:prstGeom prst="rect">
            <a:avLst/>
          </a:prstGeom>
          <a:noFill/>
        </p:spPr>
        <p:txBody>
          <a:bodyPr wrap="none" rtlCol="0">
            <a:spAutoFit/>
          </a:bodyPr>
          <a:lstStyle/>
          <a:p>
            <a:r>
              <a:rPr lang="de-DE" dirty="0">
                <a:solidFill>
                  <a:schemeClr val="tx1"/>
                </a:solidFill>
                <a:latin typeface="Calibri" panose="020F0502020204030204" pitchFamily="34" charset="0"/>
                <a:cs typeface="Calibri" panose="020F0502020204030204" pitchFamily="34" charset="0"/>
              </a:rPr>
              <a:t>Parabel durch 3 Punkte:</a:t>
            </a:r>
          </a:p>
          <a:p>
            <a:r>
              <a:rPr lang="de-DE" dirty="0" err="1">
                <a:solidFill>
                  <a:schemeClr val="tx1"/>
                </a:solidFill>
                <a:latin typeface="Calibri" panose="020F0502020204030204" pitchFamily="34" charset="0"/>
                <a:cs typeface="Calibri" panose="020F0502020204030204" pitchFamily="34" charset="0"/>
              </a:rPr>
              <a:t>TrendPoly</a:t>
            </a:r>
            <a:r>
              <a:rPr lang="de-DE" dirty="0">
                <a:solidFill>
                  <a:schemeClr val="tx1"/>
                </a:solidFill>
                <a:latin typeface="Calibri" panose="020F0502020204030204" pitchFamily="34" charset="0"/>
                <a:cs typeface="Calibri" panose="020F0502020204030204" pitchFamily="34" charset="0"/>
              </a:rPr>
              <a:t>[{A,B,C}, 2]</a:t>
            </a:r>
          </a:p>
        </p:txBody>
      </p:sp>
      <p:sp>
        <p:nvSpPr>
          <p:cNvPr id="22" name="Rechteck 21"/>
          <p:cNvSpPr/>
          <p:nvPr/>
        </p:nvSpPr>
        <p:spPr>
          <a:xfrm>
            <a:off x="5688142" y="3728005"/>
            <a:ext cx="3221588" cy="646331"/>
          </a:xfrm>
          <a:prstGeom prst="rect">
            <a:avLst/>
          </a:prstGeom>
        </p:spPr>
        <p:txBody>
          <a:bodyPr wrap="none">
            <a:spAutoFit/>
          </a:bodyPr>
          <a:lstStyle/>
          <a:p>
            <a:r>
              <a:rPr lang="de-DE" dirty="0">
                <a:solidFill>
                  <a:schemeClr val="tx1">
                    <a:lumMod val="95000"/>
                    <a:lumOff val="5000"/>
                  </a:schemeClr>
                </a:solidFill>
                <a:latin typeface="Calibri" panose="020F0502020204030204" pitchFamily="34" charset="0"/>
              </a:rPr>
              <a:t>abschnittsweise Funktionen mit:</a:t>
            </a:r>
            <a:br>
              <a:rPr lang="de-DE" dirty="0">
                <a:solidFill>
                  <a:schemeClr val="tx1">
                    <a:lumMod val="95000"/>
                    <a:lumOff val="5000"/>
                  </a:schemeClr>
                </a:solidFill>
                <a:latin typeface="Calibri" panose="020F0502020204030204" pitchFamily="34" charset="0"/>
              </a:rPr>
            </a:br>
            <a:r>
              <a:rPr lang="de-DE" dirty="0">
                <a:solidFill>
                  <a:schemeClr val="tx1">
                    <a:lumMod val="95000"/>
                    <a:lumOff val="5000"/>
                  </a:schemeClr>
                </a:solidFill>
                <a:latin typeface="Calibri" panose="020F0502020204030204" pitchFamily="34" charset="0"/>
              </a:rPr>
              <a:t>Funktion[x^2,2,5]</a:t>
            </a:r>
          </a:p>
        </p:txBody>
      </p:sp>
      <p:sp>
        <p:nvSpPr>
          <p:cNvPr id="12" name="Textfeld 11"/>
          <p:cNvSpPr txBox="1"/>
          <p:nvPr/>
        </p:nvSpPr>
        <p:spPr>
          <a:xfrm>
            <a:off x="307227" y="4246256"/>
            <a:ext cx="3671198" cy="276999"/>
          </a:xfrm>
          <a:prstGeom prst="rect">
            <a:avLst/>
          </a:prstGeom>
          <a:noFill/>
        </p:spPr>
        <p:txBody>
          <a:bodyPr wrap="none" rtlCol="0">
            <a:spAutoFit/>
          </a:bodyPr>
          <a:lstStyle/>
          <a:p>
            <a:r>
              <a:rPr lang="de-DE" sz="1200" u="sng" dirty="0">
                <a:solidFill>
                  <a:schemeClr val="tx1"/>
                </a:solidFill>
                <a:latin typeface="Calibri" panose="020F0502020204030204" pitchFamily="34" charset="0"/>
                <a:cs typeface="Calibri" panose="020F0502020204030204" pitchFamily="34" charset="0"/>
                <a:hlinkClick r:id="rId8"/>
              </a:rPr>
              <a:t>Kleine Demo zur Fläche zwischen zwei Funktionstermen</a:t>
            </a:r>
            <a:endParaRPr lang="de-DE" sz="1200" u="sng"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11142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par>
                          <p:cTn id="11" fill="hold">
                            <p:stCondLst>
                              <p:cond delay="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par>
                          <p:cTn id="19" fill="hold">
                            <p:stCondLst>
                              <p:cond delay="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par>
                          <p:cTn id="27" fill="hold">
                            <p:stCondLst>
                              <p:cond delay="0"/>
                            </p:stCondLst>
                            <p:childTnLst>
                              <p:par>
                                <p:cTn id="28" presetID="10"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P spid="16" grpId="0"/>
      <p:bldP spid="18"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2. Parameterwerte mit Schieberegler variieren </a:t>
            </a:r>
          </a:p>
        </p:txBody>
      </p:sp>
      <p:sp>
        <p:nvSpPr>
          <p:cNvPr id="5" name="Textfeld 4"/>
          <p:cNvSpPr txBox="1"/>
          <p:nvPr/>
        </p:nvSpPr>
        <p:spPr>
          <a:xfrm>
            <a:off x="5546744" y="1213193"/>
            <a:ext cx="2358989" cy="369332"/>
          </a:xfrm>
          <a:prstGeom prst="rect">
            <a:avLst/>
          </a:prstGeom>
          <a:noFill/>
          <a:ln>
            <a:noFill/>
          </a:ln>
        </p:spPr>
        <p:txBody>
          <a:bodyPr wrap="square" rtlCol="0">
            <a:spAutoFit/>
          </a:bodyPr>
          <a:lstStyle/>
          <a:p>
            <a:r>
              <a:rPr lang="de-DE" dirty="0">
                <a:solidFill>
                  <a:schemeClr val="tx1">
                    <a:lumMod val="95000"/>
                    <a:lumOff val="5000"/>
                  </a:schemeClr>
                </a:solidFill>
                <a:latin typeface="Calibri" panose="020F0502020204030204" pitchFamily="34" charset="0"/>
              </a:rPr>
              <a:t>Schieberegler mit:</a:t>
            </a:r>
          </a:p>
        </p:txBody>
      </p:sp>
      <p:pic>
        <p:nvPicPr>
          <p:cNvPr id="6" name="Picture 1"/>
          <p:cNvPicPr>
            <a:picLocks noChangeAspect="1" noChangeArrowheads="1"/>
          </p:cNvPicPr>
          <p:nvPr/>
        </p:nvPicPr>
        <p:blipFill>
          <a:blip r:embed="rId3" cstate="print"/>
          <a:srcRect/>
          <a:stretch>
            <a:fillRect/>
          </a:stretch>
        </p:blipFill>
        <p:spPr bwMode="auto">
          <a:xfrm>
            <a:off x="8227249" y="1216091"/>
            <a:ext cx="389471" cy="389471"/>
          </a:xfrm>
          <a:prstGeom prst="rect">
            <a:avLst/>
          </a:prstGeom>
          <a:noFill/>
          <a:ln w="9525">
            <a:noFill/>
            <a:miter lim="800000"/>
            <a:headEnd/>
            <a:tailEnd/>
          </a:ln>
        </p:spPr>
      </p:pic>
      <p:pic>
        <p:nvPicPr>
          <p:cNvPr id="7" name="Picture 1"/>
          <p:cNvPicPr>
            <a:picLocks noChangeAspect="1" noChangeArrowheads="1"/>
          </p:cNvPicPr>
          <p:nvPr/>
        </p:nvPicPr>
        <p:blipFill>
          <a:blip r:embed="rId4" cstate="print"/>
          <a:srcRect/>
          <a:stretch>
            <a:fillRect/>
          </a:stretch>
        </p:blipFill>
        <p:spPr bwMode="auto">
          <a:xfrm>
            <a:off x="5648152" y="3212873"/>
            <a:ext cx="3354763" cy="371768"/>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a:stretch>
            <a:fillRect/>
          </a:stretch>
        </p:blipFill>
        <p:spPr bwMode="auto">
          <a:xfrm>
            <a:off x="5652510" y="3896455"/>
            <a:ext cx="2903331" cy="371768"/>
          </a:xfrm>
          <a:prstGeom prst="rect">
            <a:avLst/>
          </a:prstGeom>
          <a:noFill/>
          <a:ln w="9525">
            <a:noFill/>
            <a:miter lim="800000"/>
            <a:headEnd/>
            <a:tailEnd/>
          </a:ln>
        </p:spPr>
      </p:pic>
      <p:pic>
        <p:nvPicPr>
          <p:cNvPr id="9" name="Picture 3"/>
          <p:cNvPicPr>
            <a:picLocks noChangeAspect="1" noChangeArrowheads="1"/>
          </p:cNvPicPr>
          <p:nvPr/>
        </p:nvPicPr>
        <p:blipFill>
          <a:blip r:embed="rId6" cstate="print"/>
          <a:srcRect/>
          <a:stretch>
            <a:fillRect/>
          </a:stretch>
        </p:blipFill>
        <p:spPr bwMode="auto">
          <a:xfrm>
            <a:off x="5652782" y="2516328"/>
            <a:ext cx="2637782" cy="380620"/>
          </a:xfrm>
          <a:prstGeom prst="rect">
            <a:avLst/>
          </a:prstGeom>
          <a:noFill/>
          <a:ln w="9525">
            <a:noFill/>
            <a:miter lim="800000"/>
            <a:headEnd/>
            <a:tailEnd/>
          </a:ln>
        </p:spPr>
      </p:pic>
      <p:pic>
        <p:nvPicPr>
          <p:cNvPr id="10" name="Picture 8"/>
          <p:cNvPicPr>
            <a:picLocks noChangeAspect="1" noChangeArrowheads="1"/>
          </p:cNvPicPr>
          <p:nvPr/>
        </p:nvPicPr>
        <p:blipFill>
          <a:blip r:embed="rId7" cstate="print"/>
          <a:srcRect/>
          <a:stretch>
            <a:fillRect/>
          </a:stretch>
        </p:blipFill>
        <p:spPr bwMode="auto">
          <a:xfrm>
            <a:off x="5660207" y="1841617"/>
            <a:ext cx="2921034" cy="380620"/>
          </a:xfrm>
          <a:prstGeom prst="rect">
            <a:avLst/>
          </a:prstGeom>
          <a:noFill/>
          <a:ln w="9525">
            <a:noFill/>
            <a:miter lim="800000"/>
            <a:headEnd/>
            <a:tailEnd/>
          </a:ln>
        </p:spPr>
      </p:pic>
      <p:pic>
        <p:nvPicPr>
          <p:cNvPr id="18433" name="Picture 1"/>
          <p:cNvPicPr>
            <a:picLocks noChangeAspect="1" noChangeArrowheads="1"/>
          </p:cNvPicPr>
          <p:nvPr/>
        </p:nvPicPr>
        <p:blipFill>
          <a:blip r:embed="rId8" cstate="print"/>
          <a:srcRect/>
          <a:stretch>
            <a:fillRect/>
          </a:stretch>
        </p:blipFill>
        <p:spPr bwMode="auto">
          <a:xfrm>
            <a:off x="989557" y="1302707"/>
            <a:ext cx="4189374" cy="2687224"/>
          </a:xfrm>
          <a:prstGeom prst="rect">
            <a:avLst/>
          </a:prstGeom>
          <a:noFill/>
          <a:ln w="9525">
            <a:noFill/>
            <a:miter lim="800000"/>
            <a:headEnd/>
            <a:tailEnd/>
          </a:ln>
        </p:spPr>
      </p:pic>
      <p:sp>
        <p:nvSpPr>
          <p:cNvPr id="13" name="Textfeld 12"/>
          <p:cNvSpPr txBox="1"/>
          <p:nvPr/>
        </p:nvSpPr>
        <p:spPr>
          <a:xfrm>
            <a:off x="889348" y="4647156"/>
            <a:ext cx="5797293" cy="1477328"/>
          </a:xfrm>
          <a:prstGeom prst="rect">
            <a:avLst/>
          </a:prstGeom>
          <a:noFill/>
        </p:spPr>
        <p:txBody>
          <a:bodyPr wrap="none" rtlCol="0">
            <a:spAutoFit/>
          </a:bodyPr>
          <a:lstStyle/>
          <a:p>
            <a:r>
              <a:rPr lang="de-DE" dirty="0">
                <a:solidFill>
                  <a:schemeClr val="tx1"/>
                </a:solidFill>
                <a:latin typeface="Calibri" panose="020F0502020204030204" pitchFamily="34" charset="0"/>
              </a:rPr>
              <a:t>Stellen Sie den Graph einer GRF mit Parameter dar.</a:t>
            </a:r>
          </a:p>
          <a:p>
            <a:endParaRPr lang="de-DE" dirty="0">
              <a:solidFill>
                <a:schemeClr val="tx1"/>
              </a:solidFill>
              <a:latin typeface="Calibri" panose="020F0502020204030204" pitchFamily="34" charset="0"/>
            </a:endParaRPr>
          </a:p>
          <a:p>
            <a:r>
              <a:rPr lang="de-DE" dirty="0">
                <a:solidFill>
                  <a:schemeClr val="tx1"/>
                </a:solidFill>
                <a:latin typeface="Calibri" panose="020F0502020204030204" pitchFamily="34" charset="0"/>
              </a:rPr>
              <a:t>Erstellen Sie die Wertetabelle.</a:t>
            </a:r>
          </a:p>
          <a:p>
            <a:endParaRPr lang="de-DE" dirty="0">
              <a:solidFill>
                <a:schemeClr val="tx1"/>
              </a:solidFill>
              <a:latin typeface="Calibri" panose="020F0502020204030204" pitchFamily="34" charset="0"/>
            </a:endParaRPr>
          </a:p>
          <a:p>
            <a:r>
              <a:rPr lang="de-DE" dirty="0">
                <a:solidFill>
                  <a:schemeClr val="tx1"/>
                </a:solidFill>
                <a:latin typeface="Calibri" panose="020F0502020204030204" pitchFamily="34" charset="0"/>
              </a:rPr>
              <a:t>Nutzen Sie GeoGebra um besondere Punkte zu bestimmen. </a:t>
            </a:r>
          </a:p>
        </p:txBody>
      </p:sp>
      <p:sp>
        <p:nvSpPr>
          <p:cNvPr id="14" name="Rechteck 13"/>
          <p:cNvSpPr/>
          <p:nvPr/>
        </p:nvSpPr>
        <p:spPr>
          <a:xfrm>
            <a:off x="3703601" y="3969857"/>
            <a:ext cx="1449436" cy="215444"/>
          </a:xfrm>
          <a:prstGeom prst="rect">
            <a:avLst/>
          </a:prstGeom>
        </p:spPr>
        <p:txBody>
          <a:bodyPr wrap="none">
            <a:spAutoFit/>
          </a:bodyPr>
          <a:lstStyle/>
          <a:p>
            <a:r>
              <a:rPr lang="de-DE" sz="800" dirty="0">
                <a:solidFill>
                  <a:srgbClr val="000000"/>
                </a:solidFill>
                <a:latin typeface="Calibri" panose="020F0502020204030204" pitchFamily="34" charset="0"/>
              </a:rPr>
              <a:t>2.2 Graphen mit Paramter.ggb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3. Mathematik mit Bildern</a:t>
            </a:r>
          </a:p>
        </p:txBody>
      </p:sp>
      <p:pic>
        <p:nvPicPr>
          <p:cNvPr id="30722" name="Picture 2"/>
          <p:cNvPicPr>
            <a:picLocks noChangeAspect="1" noChangeArrowheads="1"/>
          </p:cNvPicPr>
          <p:nvPr/>
        </p:nvPicPr>
        <p:blipFill>
          <a:blip r:embed="rId2" cstate="print"/>
          <a:srcRect/>
          <a:stretch>
            <a:fillRect/>
          </a:stretch>
        </p:blipFill>
        <p:spPr bwMode="auto">
          <a:xfrm>
            <a:off x="8207338" y="1225396"/>
            <a:ext cx="419100" cy="419100"/>
          </a:xfrm>
          <a:prstGeom prst="rect">
            <a:avLst/>
          </a:prstGeom>
          <a:noFill/>
          <a:ln w="9525">
            <a:noFill/>
            <a:miter lim="800000"/>
            <a:headEnd/>
            <a:tailEnd/>
          </a:ln>
        </p:spPr>
      </p:pic>
      <p:sp>
        <p:nvSpPr>
          <p:cNvPr id="4" name="Textfeld 3"/>
          <p:cNvSpPr txBox="1"/>
          <p:nvPr/>
        </p:nvSpPr>
        <p:spPr>
          <a:xfrm>
            <a:off x="5681746" y="1065962"/>
            <a:ext cx="2397247" cy="738664"/>
          </a:xfrm>
          <a:prstGeom prst="rect">
            <a:avLst/>
          </a:prstGeom>
          <a:noFill/>
        </p:spPr>
        <p:txBody>
          <a:bodyPr wrap="square" rtlCol="0">
            <a:spAutoFit/>
          </a:bodyPr>
          <a:lstStyle/>
          <a:p>
            <a:r>
              <a:rPr lang="de-DE" dirty="0">
                <a:solidFill>
                  <a:schemeClr val="tx1">
                    <a:lumMod val="95000"/>
                    <a:lumOff val="5000"/>
                  </a:schemeClr>
                </a:solidFill>
                <a:latin typeface="Calibri" panose="020F0502020204030204" pitchFamily="34" charset="0"/>
              </a:rPr>
              <a:t>Bild einfügen</a:t>
            </a:r>
          </a:p>
          <a:p>
            <a:r>
              <a:rPr lang="de-DE" sz="1200" dirty="0">
                <a:solidFill>
                  <a:schemeClr val="tx1">
                    <a:lumMod val="95000"/>
                    <a:lumOff val="5000"/>
                  </a:schemeClr>
                </a:solidFill>
                <a:latin typeface="Calibri" panose="020F0502020204030204" pitchFamily="34" charset="0"/>
              </a:rPr>
              <a:t>(eine ausführliche Schritt-für- Schritt-Anleitung, s. Reader 2.1)</a:t>
            </a:r>
          </a:p>
        </p:txBody>
      </p:sp>
      <p:sp>
        <p:nvSpPr>
          <p:cNvPr id="30724" name="Rectangle 4"/>
          <p:cNvSpPr>
            <a:spLocks noChangeArrowheads="1"/>
          </p:cNvSpPr>
          <p:nvPr/>
        </p:nvSpPr>
        <p:spPr bwMode="auto">
          <a:xfrm>
            <a:off x="5662665" y="2205858"/>
            <a:ext cx="3349131"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de-DE" dirty="0">
                <a:solidFill>
                  <a:schemeClr val="tx1">
                    <a:lumMod val="95000"/>
                    <a:lumOff val="5000"/>
                  </a:schemeClr>
                </a:solidFill>
                <a:latin typeface="Calibri" panose="020F0502020204030204" pitchFamily="34" charset="0"/>
              </a:rPr>
              <a:t>Beispiel Sektkellerei aus </a:t>
            </a:r>
          </a:p>
          <a:p>
            <a:pPr marL="0" marR="0" lvl="0" indent="0" algn="l" defTabSz="914400" rtl="0" eaLnBrk="1" fontAlgn="base" latinLnBrk="0" hangingPunct="1">
              <a:lnSpc>
                <a:spcPct val="100000"/>
              </a:lnSpc>
              <a:spcBef>
                <a:spcPct val="0"/>
              </a:spcBef>
              <a:spcAft>
                <a:spcPct val="0"/>
              </a:spcAft>
              <a:buClrTx/>
              <a:buSzTx/>
              <a:buFontTx/>
              <a:buNone/>
              <a:tabLst/>
            </a:pPr>
            <a:r>
              <a:rPr lang="de-DE" sz="1200" dirty="0">
                <a:solidFill>
                  <a:schemeClr val="tx1">
                    <a:lumMod val="95000"/>
                    <a:lumOff val="5000"/>
                  </a:schemeClr>
                </a:solidFill>
                <a:latin typeface="Calibri" panose="020F0502020204030204" pitchFamily="34" charset="0"/>
                <a:hlinkClick r:id="rId3"/>
              </a:rPr>
              <a:t>http://www.cornelsen.de/bgd/97/83/46/45/40/10/7/9783464540107_x1KA_150-160.pdf </a:t>
            </a:r>
            <a:endParaRPr lang="de-DE" sz="1200" dirty="0">
              <a:solidFill>
                <a:schemeClr val="tx1">
                  <a:lumMod val="95000"/>
                  <a:lumOff val="5000"/>
                </a:schemeClr>
              </a:solidFill>
              <a:latin typeface="Calibri" panose="020F0502020204030204" pitchFamily="34" charset="0"/>
            </a:endParaRPr>
          </a:p>
        </p:txBody>
      </p:sp>
      <p:pic>
        <p:nvPicPr>
          <p:cNvPr id="30726" name="Picture 6"/>
          <p:cNvPicPr>
            <a:picLocks noChangeAspect="1" noChangeArrowheads="1"/>
          </p:cNvPicPr>
          <p:nvPr/>
        </p:nvPicPr>
        <p:blipFill>
          <a:blip r:embed="rId4" cstate="print"/>
          <a:srcRect/>
          <a:stretch>
            <a:fillRect/>
          </a:stretch>
        </p:blipFill>
        <p:spPr bwMode="auto">
          <a:xfrm>
            <a:off x="936434" y="1145564"/>
            <a:ext cx="4649118" cy="3409039"/>
          </a:xfrm>
          <a:prstGeom prst="rect">
            <a:avLst/>
          </a:prstGeom>
          <a:noFill/>
          <a:ln w="9525">
            <a:noFill/>
            <a:miter lim="800000"/>
            <a:headEnd/>
            <a:tailEnd/>
          </a:ln>
        </p:spPr>
      </p:pic>
      <p:sp>
        <p:nvSpPr>
          <p:cNvPr id="10" name="Textfeld 9"/>
          <p:cNvSpPr txBox="1"/>
          <p:nvPr/>
        </p:nvSpPr>
        <p:spPr>
          <a:xfrm>
            <a:off x="897626" y="4639386"/>
            <a:ext cx="6737064" cy="1938992"/>
          </a:xfrm>
          <a:prstGeom prst="rect">
            <a:avLst/>
          </a:prstGeom>
          <a:noFill/>
          <a:ln>
            <a:noFill/>
          </a:ln>
        </p:spPr>
        <p:txBody>
          <a:bodyPr wrap="square" rtlCol="0">
            <a:spAutoFit/>
          </a:bodyPr>
          <a:lstStyle/>
          <a:p>
            <a:r>
              <a:rPr lang="de-DE" dirty="0">
                <a:solidFill>
                  <a:schemeClr val="tx1">
                    <a:lumMod val="95000"/>
                    <a:lumOff val="5000"/>
                  </a:schemeClr>
                </a:solidFill>
                <a:latin typeface="Calibri" panose="020F0502020204030204" pitchFamily="34" charset="0"/>
              </a:rPr>
              <a:t>Fügen Sie das Bild passend ein!</a:t>
            </a:r>
          </a:p>
          <a:p>
            <a:endParaRPr lang="de-DE" sz="1400" dirty="0">
              <a:solidFill>
                <a:schemeClr val="tx1">
                  <a:lumMod val="95000"/>
                  <a:lumOff val="5000"/>
                </a:schemeClr>
              </a:solidFill>
              <a:latin typeface="Calibri" panose="020F0502020204030204" pitchFamily="34" charset="0"/>
            </a:endParaRPr>
          </a:p>
          <a:p>
            <a:r>
              <a:rPr lang="de-DE" dirty="0">
                <a:solidFill>
                  <a:schemeClr val="tx1">
                    <a:lumMod val="95000"/>
                    <a:lumOff val="5000"/>
                  </a:schemeClr>
                </a:solidFill>
                <a:latin typeface="Calibri" panose="020F0502020204030204" pitchFamily="34" charset="0"/>
              </a:rPr>
              <a:t>Bestimmen Sie eine passende Funktionsgleichung sowie die Höhe des Parabelbogens.</a:t>
            </a:r>
          </a:p>
          <a:p>
            <a:endParaRPr lang="de-DE" sz="1400" dirty="0">
              <a:solidFill>
                <a:schemeClr val="tx1">
                  <a:lumMod val="95000"/>
                  <a:lumOff val="5000"/>
                </a:schemeClr>
              </a:solidFill>
              <a:latin typeface="Calibri" panose="020F0502020204030204" pitchFamily="34" charset="0"/>
            </a:endParaRPr>
          </a:p>
          <a:p>
            <a:r>
              <a:rPr lang="de-DE" dirty="0">
                <a:solidFill>
                  <a:schemeClr val="tx1">
                    <a:lumMod val="95000"/>
                    <a:lumOff val="5000"/>
                  </a:schemeClr>
                </a:solidFill>
                <a:latin typeface="Calibri" panose="020F0502020204030204" pitchFamily="34" charset="0"/>
              </a:rPr>
              <a:t>Bestimmen Sie den Winkel, unter dem der Parabelbogen im Boden verankert ist.</a:t>
            </a:r>
          </a:p>
        </p:txBody>
      </p:sp>
      <p:sp>
        <p:nvSpPr>
          <p:cNvPr id="11" name="Rechteck 10"/>
          <p:cNvSpPr/>
          <p:nvPr/>
        </p:nvSpPr>
        <p:spPr>
          <a:xfrm>
            <a:off x="5668176" y="3022415"/>
            <a:ext cx="3090231" cy="1200329"/>
          </a:xfrm>
          <a:prstGeom prst="rect">
            <a:avLst/>
          </a:prstGeom>
        </p:spPr>
        <p:txBody>
          <a:bodyPr wrap="square">
            <a:spAutoFit/>
          </a:bodyPr>
          <a:lstStyle/>
          <a:p>
            <a:r>
              <a:rPr lang="de-DE" dirty="0">
                <a:solidFill>
                  <a:schemeClr val="tx1">
                    <a:lumMod val="95000"/>
                    <a:lumOff val="5000"/>
                  </a:schemeClr>
                </a:solidFill>
                <a:latin typeface="Calibri" panose="020F0502020204030204" pitchFamily="34" charset="0"/>
              </a:rPr>
              <a:t>Ein Parabelbogen ist weiß eingezeichnet. Er hat eine Spannweite von 14 m (unterer Bildrand). </a:t>
            </a:r>
          </a:p>
        </p:txBody>
      </p:sp>
      <p:pic>
        <p:nvPicPr>
          <p:cNvPr id="30727" name="Picture 7"/>
          <p:cNvPicPr>
            <a:picLocks noChangeAspect="1" noChangeArrowheads="1"/>
          </p:cNvPicPr>
          <p:nvPr/>
        </p:nvPicPr>
        <p:blipFill>
          <a:blip r:embed="rId5" cstate="print"/>
          <a:srcRect/>
          <a:stretch>
            <a:fillRect/>
          </a:stretch>
        </p:blipFill>
        <p:spPr bwMode="auto">
          <a:xfrm>
            <a:off x="8130220" y="5995700"/>
            <a:ext cx="419100" cy="419100"/>
          </a:xfrm>
          <a:prstGeom prst="rect">
            <a:avLst/>
          </a:prstGeom>
          <a:noFill/>
          <a:ln w="9525">
            <a:noFill/>
            <a:miter lim="800000"/>
            <a:headEnd/>
            <a:tailEnd/>
          </a:ln>
        </p:spPr>
      </p:pic>
      <p:sp>
        <p:nvSpPr>
          <p:cNvPr id="13" name="Rechteck 12"/>
          <p:cNvSpPr/>
          <p:nvPr/>
        </p:nvSpPr>
        <p:spPr>
          <a:xfrm>
            <a:off x="4284716" y="4507546"/>
            <a:ext cx="1273105" cy="215444"/>
          </a:xfrm>
          <a:prstGeom prst="rect">
            <a:avLst/>
          </a:prstGeom>
        </p:spPr>
        <p:txBody>
          <a:bodyPr wrap="none">
            <a:spAutoFit/>
          </a:bodyPr>
          <a:lstStyle/>
          <a:p>
            <a:r>
              <a:rPr lang="de-DE" sz="800" dirty="0">
                <a:solidFill>
                  <a:srgbClr val="000000"/>
                </a:solidFill>
                <a:latin typeface="Calibri" panose="020F0502020204030204" pitchFamily="34" charset="0"/>
              </a:rPr>
              <a:t>2.3 Mathe mit Bildern.ggb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9"/>
          <p:cNvSpPr txBox="1">
            <a:spLocks noChangeArrowheads="1"/>
          </p:cNvSpPr>
          <p:nvPr/>
        </p:nvSpPr>
        <p:spPr bwMode="auto">
          <a:xfrm>
            <a:off x="861886" y="363244"/>
            <a:ext cx="8610600" cy="523875"/>
          </a:xfrm>
          <a:prstGeom prst="rect">
            <a:avLst/>
          </a:prstGeom>
          <a:noFill/>
          <a:ln w="38100">
            <a:noFill/>
            <a:miter lim="800000"/>
            <a:headEnd/>
            <a:tailEnd/>
          </a:ln>
        </p:spPr>
        <p:txBody>
          <a:bodyPr>
            <a:spAutoFit/>
          </a:bodyPr>
          <a:lstStyle/>
          <a:p>
            <a:pPr>
              <a:spcBef>
                <a:spcPct val="50000"/>
              </a:spcBef>
            </a:pPr>
            <a:r>
              <a:rPr lang="de-DE" sz="2800" dirty="0">
                <a:solidFill>
                  <a:schemeClr val="tx1">
                    <a:lumMod val="95000"/>
                    <a:lumOff val="5000"/>
                  </a:schemeClr>
                </a:solidFill>
                <a:latin typeface="Calibri" panose="020F0502020204030204" pitchFamily="34" charset="0"/>
              </a:rPr>
              <a:t>4. Animationen: Trigonometrische Funktionen</a:t>
            </a:r>
          </a:p>
        </p:txBody>
      </p:sp>
      <p:pic>
        <p:nvPicPr>
          <p:cNvPr id="8" name="Grafik 7"/>
          <p:cNvPicPr/>
          <p:nvPr/>
        </p:nvPicPr>
        <p:blipFill>
          <a:blip r:embed="rId3"/>
          <a:stretch>
            <a:fillRect/>
          </a:stretch>
        </p:blipFill>
        <p:spPr>
          <a:xfrm>
            <a:off x="821804" y="1527858"/>
            <a:ext cx="7766613" cy="424790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feld 31"/>
          <p:cNvSpPr txBox="1"/>
          <p:nvPr/>
        </p:nvSpPr>
        <p:spPr>
          <a:xfrm>
            <a:off x="7480125" y="1242165"/>
            <a:ext cx="588623" cy="338554"/>
          </a:xfrm>
          <a:prstGeom prst="rect">
            <a:avLst/>
          </a:prstGeom>
          <a:noFill/>
        </p:spPr>
        <p:txBody>
          <a:bodyPr wrap="none" rtlCol="0">
            <a:spAutoFit/>
          </a:bodyPr>
          <a:lstStyle/>
          <a:p>
            <a:r>
              <a:rPr lang="de-DE" sz="1600" dirty="0">
                <a:solidFill>
                  <a:schemeClr val="tx1"/>
                </a:solidFill>
                <a:latin typeface="Calibri" panose="020F0502020204030204" pitchFamily="34" charset="0"/>
              </a:rPr>
              <a:t>y=51</a:t>
            </a:r>
          </a:p>
        </p:txBody>
      </p:sp>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4.1. Umkehrfunktion</a:t>
            </a:r>
          </a:p>
        </p:txBody>
      </p:sp>
      <p:pic>
        <p:nvPicPr>
          <p:cNvPr id="19458" name="Picture 2"/>
          <p:cNvPicPr>
            <a:picLocks noChangeAspect="1" noChangeArrowheads="1"/>
          </p:cNvPicPr>
          <p:nvPr/>
        </p:nvPicPr>
        <p:blipFill>
          <a:blip r:embed="rId4" cstate="print"/>
          <a:srcRect/>
          <a:stretch>
            <a:fillRect/>
          </a:stretch>
        </p:blipFill>
        <p:spPr bwMode="auto">
          <a:xfrm>
            <a:off x="995494" y="1189973"/>
            <a:ext cx="4065021" cy="3027144"/>
          </a:xfrm>
          <a:prstGeom prst="rect">
            <a:avLst/>
          </a:prstGeom>
          <a:noFill/>
          <a:ln w="9525">
            <a:noFill/>
            <a:miter lim="800000"/>
            <a:headEnd/>
            <a:tailEnd/>
          </a:ln>
        </p:spPr>
      </p:pic>
      <p:sp>
        <p:nvSpPr>
          <p:cNvPr id="9" name="Rechteck 8"/>
          <p:cNvSpPr/>
          <p:nvPr/>
        </p:nvSpPr>
        <p:spPr>
          <a:xfrm>
            <a:off x="3852389" y="4194724"/>
            <a:ext cx="1200970" cy="215444"/>
          </a:xfrm>
          <a:prstGeom prst="rect">
            <a:avLst/>
          </a:prstGeom>
        </p:spPr>
        <p:txBody>
          <a:bodyPr wrap="none">
            <a:spAutoFit/>
          </a:bodyPr>
          <a:lstStyle/>
          <a:p>
            <a:r>
              <a:rPr lang="de-DE" sz="800" dirty="0">
                <a:solidFill>
                  <a:srgbClr val="000000"/>
                </a:solidFill>
                <a:latin typeface="Calibri" panose="020F0502020204030204" pitchFamily="34" charset="0"/>
              </a:rPr>
              <a:t>2.5 Umkehrfunktion.ggb</a:t>
            </a:r>
          </a:p>
        </p:txBody>
      </p:sp>
      <p:sp>
        <p:nvSpPr>
          <p:cNvPr id="19460"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latin typeface="Calibri" panose="020F0502020204030204" pitchFamily="34" charset="0"/>
            </a:endParaRPr>
          </a:p>
        </p:txBody>
      </p:sp>
      <p:sp>
        <p:nvSpPr>
          <p:cNvPr id="13" name="Textfeld 12"/>
          <p:cNvSpPr txBox="1"/>
          <p:nvPr/>
        </p:nvSpPr>
        <p:spPr>
          <a:xfrm>
            <a:off x="901875" y="4572000"/>
            <a:ext cx="7703506" cy="2585323"/>
          </a:xfrm>
          <a:prstGeom prst="rect">
            <a:avLst/>
          </a:prstGeom>
          <a:noFill/>
        </p:spPr>
        <p:txBody>
          <a:bodyPr wrap="square" rtlCol="0">
            <a:spAutoFit/>
          </a:bodyPr>
          <a:lstStyle/>
          <a:p>
            <a:r>
              <a:rPr lang="de-DE" dirty="0">
                <a:solidFill>
                  <a:schemeClr val="tx1"/>
                </a:solidFill>
                <a:latin typeface="Calibri" panose="020F0502020204030204" pitchFamily="34" charset="0"/>
              </a:rPr>
              <a:t>Stellen Sie den Graphen einer Funktion f dar und konstruieren Sie die Umkehrrelation indem Sie die Spur des Umkehrpunktes aufzeichnen.</a:t>
            </a:r>
          </a:p>
          <a:p>
            <a:endParaRPr lang="de-DE" dirty="0">
              <a:solidFill>
                <a:schemeClr val="tx1"/>
              </a:solidFill>
              <a:latin typeface="Calibri" panose="020F0502020204030204" pitchFamily="34" charset="0"/>
            </a:endParaRPr>
          </a:p>
          <a:p>
            <a:r>
              <a:rPr lang="de-DE" dirty="0">
                <a:solidFill>
                  <a:schemeClr val="tx1"/>
                </a:solidFill>
                <a:latin typeface="Calibri" panose="020F0502020204030204" pitchFamily="34" charset="0"/>
              </a:rPr>
              <a:t>Zeigen Sie geometrisch, dass die Umkehrrelation die Spiegelung des Graphen von f an der Winkelhalbierenden ist.</a:t>
            </a:r>
          </a:p>
          <a:p>
            <a:endParaRPr lang="de-DE" dirty="0">
              <a:solidFill>
                <a:schemeClr val="tx1"/>
              </a:solidFill>
              <a:latin typeface="Calibri" panose="020F0502020204030204" pitchFamily="34" charset="0"/>
            </a:endParaRPr>
          </a:p>
          <a:p>
            <a:r>
              <a:rPr lang="de-DE" dirty="0">
                <a:solidFill>
                  <a:schemeClr val="tx1"/>
                </a:solidFill>
                <a:latin typeface="Calibri" panose="020F0502020204030204" pitchFamily="34" charset="0"/>
              </a:rPr>
              <a:t>Diskutieren Sie die eindeutige Umkehrbarkeit.</a:t>
            </a:r>
          </a:p>
          <a:p>
            <a:endParaRPr lang="de-DE" dirty="0">
              <a:solidFill>
                <a:schemeClr val="tx1"/>
              </a:solidFill>
              <a:latin typeface="Calibri" panose="020F0502020204030204" pitchFamily="34" charset="0"/>
            </a:endParaRPr>
          </a:p>
          <a:p>
            <a:endParaRPr lang="de-DE" dirty="0">
              <a:solidFill>
                <a:schemeClr val="tx1"/>
              </a:solidFill>
              <a:latin typeface="Calibri" panose="020F0502020204030204" pitchFamily="34" charset="0"/>
            </a:endParaRPr>
          </a:p>
        </p:txBody>
      </p:sp>
      <p:graphicFrame>
        <p:nvGraphicFramePr>
          <p:cNvPr id="19461" name="Object 5"/>
          <p:cNvGraphicFramePr>
            <a:graphicFrameLocks noChangeAspect="1"/>
          </p:cNvGraphicFramePr>
          <p:nvPr>
            <p:extLst>
              <p:ext uri="{D42A27DB-BD31-4B8C-83A1-F6EECF244321}">
                <p14:modId xmlns:p14="http://schemas.microsoft.com/office/powerpoint/2010/main" val="2510361941"/>
              </p:ext>
            </p:extLst>
          </p:nvPr>
        </p:nvGraphicFramePr>
        <p:xfrm>
          <a:off x="5783415" y="3365367"/>
          <a:ext cx="2114550" cy="590550"/>
        </p:xfrm>
        <a:graphic>
          <a:graphicData uri="http://schemas.openxmlformats.org/presentationml/2006/ole">
            <mc:AlternateContent xmlns:mc="http://schemas.openxmlformats.org/markup-compatibility/2006">
              <mc:Choice xmlns:v="urn:schemas-microsoft-com:vml" Requires="v">
                <p:oleObj spid="_x0000_s19487" name="Formel" r:id="rId5" imgW="1409400" imgH="393480" progId="Equation.3">
                  <p:embed/>
                </p:oleObj>
              </mc:Choice>
              <mc:Fallback>
                <p:oleObj name="Formel" r:id="rId5" imgW="1409400" imgH="39348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3415" y="3365367"/>
                        <a:ext cx="211455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4" name="Gruppieren 13"/>
          <p:cNvGrpSpPr/>
          <p:nvPr/>
        </p:nvGrpSpPr>
        <p:grpSpPr>
          <a:xfrm>
            <a:off x="5629741" y="1540700"/>
            <a:ext cx="1015974" cy="1167093"/>
            <a:chOff x="433861" y="2442315"/>
            <a:chExt cx="2975640" cy="3418244"/>
          </a:xfrm>
        </p:grpSpPr>
        <p:pic>
          <p:nvPicPr>
            <p:cNvPr id="15" name="Picture 3"/>
            <p:cNvPicPr>
              <a:picLocks noChangeAspect="1" noChangeArrowheads="1"/>
            </p:cNvPicPr>
            <p:nvPr/>
          </p:nvPicPr>
          <p:blipFill>
            <a:blip r:embed="rId7" cstate="print">
              <a:duotone>
                <a:schemeClr val="bg2">
                  <a:shade val="45000"/>
                  <a:satMod val="135000"/>
                </a:schemeClr>
                <a:prstClr val="white"/>
              </a:duotone>
            </a:blip>
            <a:srcRect/>
            <a:stretch>
              <a:fillRect/>
            </a:stretch>
          </p:blipFill>
          <p:spPr bwMode="auto">
            <a:xfrm rot="16200000">
              <a:off x="176689" y="4917595"/>
              <a:ext cx="1200136" cy="685792"/>
            </a:xfrm>
            <a:prstGeom prst="rect">
              <a:avLst/>
            </a:prstGeom>
            <a:noFill/>
            <a:ln w="9525">
              <a:noFill/>
              <a:miter lim="800000"/>
              <a:headEnd/>
              <a:tailEnd/>
            </a:ln>
            <a:effectLst/>
            <a:scene3d>
              <a:camera prst="orthographicFront"/>
              <a:lightRig rig="threePt" dir="t"/>
            </a:scene3d>
            <a:sp3d extrusionH="76200">
              <a:extrusionClr>
                <a:schemeClr val="tx1"/>
              </a:extrusionClr>
            </a:sp3d>
          </p:spPr>
        </p:pic>
        <p:sp>
          <p:nvSpPr>
            <p:cNvPr id="16" name="Zylinder 15"/>
            <p:cNvSpPr/>
            <p:nvPr/>
          </p:nvSpPr>
          <p:spPr>
            <a:xfrm>
              <a:off x="1000100" y="3000372"/>
              <a:ext cx="928694" cy="164307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endParaRPr>
            </a:p>
          </p:txBody>
        </p:sp>
        <p:sp>
          <p:nvSpPr>
            <p:cNvPr id="17" name="Zylinder 16"/>
            <p:cNvSpPr/>
            <p:nvPr/>
          </p:nvSpPr>
          <p:spPr>
            <a:xfrm rot="5400000">
              <a:off x="2147171" y="4183861"/>
              <a:ext cx="642942" cy="9906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endParaRPr>
            </a:p>
          </p:txBody>
        </p:sp>
        <p:sp>
          <p:nvSpPr>
            <p:cNvPr id="18" name="Ellipse 17"/>
            <p:cNvSpPr/>
            <p:nvPr/>
          </p:nvSpPr>
          <p:spPr>
            <a:xfrm>
              <a:off x="642910" y="3857628"/>
              <a:ext cx="1428760" cy="1571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panose="020F0502020204030204" pitchFamily="34" charset="0"/>
              </a:endParaRPr>
            </a:p>
          </p:txBody>
        </p:sp>
        <p:pic>
          <p:nvPicPr>
            <p:cNvPr id="19" name="Picture 2"/>
            <p:cNvPicPr>
              <a:picLocks noChangeAspect="1" noChangeArrowheads="1"/>
            </p:cNvPicPr>
            <p:nvPr/>
          </p:nvPicPr>
          <p:blipFill>
            <a:blip r:embed="rId8" cstate="print"/>
            <a:srcRect/>
            <a:stretch>
              <a:fillRect/>
            </a:stretch>
          </p:blipFill>
          <p:spPr bwMode="auto">
            <a:xfrm>
              <a:off x="901768" y="2442315"/>
              <a:ext cx="1135748" cy="720000"/>
            </a:xfrm>
            <a:prstGeom prst="rect">
              <a:avLst/>
            </a:prstGeom>
            <a:noFill/>
            <a:ln w="9525">
              <a:noFill/>
              <a:miter lim="800000"/>
              <a:headEnd/>
              <a:tailEnd/>
            </a:ln>
            <a:effectLst/>
          </p:spPr>
        </p:pic>
        <p:sp>
          <p:nvSpPr>
            <p:cNvPr id="20" name="Zylinder 19"/>
            <p:cNvSpPr/>
            <p:nvPr/>
          </p:nvSpPr>
          <p:spPr>
            <a:xfrm rot="6600000">
              <a:off x="3027231" y="4457448"/>
              <a:ext cx="205123" cy="55941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endParaRPr>
            </a:p>
          </p:txBody>
        </p:sp>
      </p:grpSp>
      <p:sp>
        <p:nvSpPr>
          <p:cNvPr id="28" name="Textfeld 27"/>
          <p:cNvSpPr txBox="1"/>
          <p:nvPr/>
        </p:nvSpPr>
        <p:spPr>
          <a:xfrm>
            <a:off x="5649239" y="1240077"/>
            <a:ext cx="479618" cy="338554"/>
          </a:xfrm>
          <a:prstGeom prst="rect">
            <a:avLst/>
          </a:prstGeom>
          <a:noFill/>
        </p:spPr>
        <p:txBody>
          <a:bodyPr wrap="none" rtlCol="0">
            <a:spAutoFit/>
          </a:bodyPr>
          <a:lstStyle/>
          <a:p>
            <a:r>
              <a:rPr lang="de-DE" sz="1600" dirty="0">
                <a:solidFill>
                  <a:schemeClr val="tx1"/>
                </a:solidFill>
                <a:latin typeface="Calibri" panose="020F0502020204030204" pitchFamily="34" charset="0"/>
              </a:rPr>
              <a:t>x=7</a:t>
            </a:r>
          </a:p>
        </p:txBody>
      </p:sp>
      <p:sp>
        <p:nvSpPr>
          <p:cNvPr id="29" name="Textfeld 28"/>
          <p:cNvSpPr txBox="1"/>
          <p:nvPr/>
        </p:nvSpPr>
        <p:spPr>
          <a:xfrm>
            <a:off x="5686816" y="2141951"/>
            <a:ext cx="505267" cy="307777"/>
          </a:xfrm>
          <a:prstGeom prst="rect">
            <a:avLst/>
          </a:prstGeom>
          <a:noFill/>
        </p:spPr>
        <p:txBody>
          <a:bodyPr wrap="none" rtlCol="0">
            <a:spAutoFit/>
          </a:bodyPr>
          <a:lstStyle/>
          <a:p>
            <a:r>
              <a:rPr lang="de-DE" sz="1400" dirty="0">
                <a:solidFill>
                  <a:schemeClr val="tx1"/>
                </a:solidFill>
                <a:latin typeface="Calibri" panose="020F0502020204030204" pitchFamily="34" charset="0"/>
              </a:rPr>
              <a:t>x²+2</a:t>
            </a:r>
          </a:p>
        </p:txBody>
      </p:sp>
      <p:sp>
        <p:nvSpPr>
          <p:cNvPr id="30" name="Textfeld 29"/>
          <p:cNvSpPr txBox="1"/>
          <p:nvPr/>
        </p:nvSpPr>
        <p:spPr>
          <a:xfrm>
            <a:off x="6425852" y="2292263"/>
            <a:ext cx="588623" cy="338554"/>
          </a:xfrm>
          <a:prstGeom prst="rect">
            <a:avLst/>
          </a:prstGeom>
          <a:noFill/>
        </p:spPr>
        <p:txBody>
          <a:bodyPr wrap="none" rtlCol="0">
            <a:spAutoFit/>
          </a:bodyPr>
          <a:lstStyle/>
          <a:p>
            <a:r>
              <a:rPr lang="de-DE" sz="1600" dirty="0">
                <a:solidFill>
                  <a:schemeClr val="tx1"/>
                </a:solidFill>
                <a:latin typeface="Calibri" panose="020F0502020204030204" pitchFamily="34" charset="0"/>
              </a:rPr>
              <a:t>y=51</a:t>
            </a:r>
          </a:p>
        </p:txBody>
      </p:sp>
      <p:sp>
        <p:nvSpPr>
          <p:cNvPr id="31" name="Textfeld 30"/>
          <p:cNvSpPr txBox="1"/>
          <p:nvPr/>
        </p:nvSpPr>
        <p:spPr>
          <a:xfrm>
            <a:off x="7578248" y="2129425"/>
            <a:ext cx="425884" cy="369332"/>
          </a:xfrm>
          <a:prstGeom prst="rect">
            <a:avLst/>
          </a:prstGeom>
          <a:noFill/>
        </p:spPr>
        <p:txBody>
          <a:bodyPr wrap="square" rtlCol="0">
            <a:spAutoFit/>
          </a:bodyPr>
          <a:lstStyle/>
          <a:p>
            <a:r>
              <a:rPr lang="de-DE" dirty="0">
                <a:solidFill>
                  <a:schemeClr val="tx1"/>
                </a:solidFill>
                <a:latin typeface="Calibri" panose="020F0502020204030204" pitchFamily="34" charset="0"/>
              </a:rPr>
              <a:t>?</a:t>
            </a:r>
            <a:endParaRPr lang="de-DE" dirty="0" err="1">
              <a:solidFill>
                <a:schemeClr val="tx1"/>
              </a:solidFill>
              <a:latin typeface="Calibri" panose="020F0502020204030204" pitchFamily="34" charset="0"/>
            </a:endParaRPr>
          </a:p>
        </p:txBody>
      </p:sp>
      <p:sp>
        <p:nvSpPr>
          <p:cNvPr id="33" name="Textfeld 32"/>
          <p:cNvSpPr txBox="1"/>
          <p:nvPr/>
        </p:nvSpPr>
        <p:spPr>
          <a:xfrm>
            <a:off x="8344422" y="2256773"/>
            <a:ext cx="479618" cy="338554"/>
          </a:xfrm>
          <a:prstGeom prst="rect">
            <a:avLst/>
          </a:prstGeom>
          <a:noFill/>
        </p:spPr>
        <p:txBody>
          <a:bodyPr wrap="none" rtlCol="0">
            <a:spAutoFit/>
          </a:bodyPr>
          <a:lstStyle/>
          <a:p>
            <a:r>
              <a:rPr lang="de-DE" sz="1600" dirty="0">
                <a:solidFill>
                  <a:schemeClr val="tx1"/>
                </a:solidFill>
                <a:latin typeface="Calibri" panose="020F0502020204030204" pitchFamily="34" charset="0"/>
              </a:rPr>
              <a:t>x=7</a:t>
            </a:r>
          </a:p>
        </p:txBody>
      </p:sp>
      <p:grpSp>
        <p:nvGrpSpPr>
          <p:cNvPr id="34" name="Gruppieren 33"/>
          <p:cNvGrpSpPr/>
          <p:nvPr/>
        </p:nvGrpSpPr>
        <p:grpSpPr>
          <a:xfrm>
            <a:off x="7435577" y="1517736"/>
            <a:ext cx="1015974" cy="1167093"/>
            <a:chOff x="433861" y="2442315"/>
            <a:chExt cx="2975640" cy="3418244"/>
          </a:xfrm>
        </p:grpSpPr>
        <p:pic>
          <p:nvPicPr>
            <p:cNvPr id="35" name="Picture 3"/>
            <p:cNvPicPr>
              <a:picLocks noChangeAspect="1" noChangeArrowheads="1"/>
            </p:cNvPicPr>
            <p:nvPr/>
          </p:nvPicPr>
          <p:blipFill>
            <a:blip r:embed="rId7" cstate="print">
              <a:duotone>
                <a:schemeClr val="bg2">
                  <a:shade val="45000"/>
                  <a:satMod val="135000"/>
                </a:schemeClr>
                <a:prstClr val="white"/>
              </a:duotone>
            </a:blip>
            <a:srcRect/>
            <a:stretch>
              <a:fillRect/>
            </a:stretch>
          </p:blipFill>
          <p:spPr bwMode="auto">
            <a:xfrm rot="16200000">
              <a:off x="176689" y="4917595"/>
              <a:ext cx="1200136" cy="685792"/>
            </a:xfrm>
            <a:prstGeom prst="rect">
              <a:avLst/>
            </a:prstGeom>
            <a:noFill/>
            <a:ln w="9525">
              <a:noFill/>
              <a:miter lim="800000"/>
              <a:headEnd/>
              <a:tailEnd/>
            </a:ln>
            <a:effectLst/>
            <a:scene3d>
              <a:camera prst="orthographicFront"/>
              <a:lightRig rig="threePt" dir="t"/>
            </a:scene3d>
            <a:sp3d extrusionH="76200">
              <a:extrusionClr>
                <a:schemeClr val="tx1"/>
              </a:extrusionClr>
            </a:sp3d>
          </p:spPr>
        </p:pic>
        <p:sp>
          <p:nvSpPr>
            <p:cNvPr id="36" name="Zylinder 35"/>
            <p:cNvSpPr/>
            <p:nvPr/>
          </p:nvSpPr>
          <p:spPr>
            <a:xfrm>
              <a:off x="1000100" y="3000372"/>
              <a:ext cx="928694" cy="164307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endParaRPr>
            </a:p>
          </p:txBody>
        </p:sp>
        <p:sp>
          <p:nvSpPr>
            <p:cNvPr id="37" name="Zylinder 36"/>
            <p:cNvSpPr/>
            <p:nvPr/>
          </p:nvSpPr>
          <p:spPr>
            <a:xfrm rot="5400000">
              <a:off x="2147171" y="4183861"/>
              <a:ext cx="642942" cy="99060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endParaRPr>
            </a:p>
          </p:txBody>
        </p:sp>
        <p:sp>
          <p:nvSpPr>
            <p:cNvPr id="38" name="Ellipse 37"/>
            <p:cNvSpPr/>
            <p:nvPr/>
          </p:nvSpPr>
          <p:spPr>
            <a:xfrm>
              <a:off x="642911" y="3857628"/>
              <a:ext cx="1428760" cy="15716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Calibri" panose="020F0502020204030204" pitchFamily="34" charset="0"/>
              </a:endParaRPr>
            </a:p>
          </p:txBody>
        </p:sp>
        <p:pic>
          <p:nvPicPr>
            <p:cNvPr id="39" name="Picture 2"/>
            <p:cNvPicPr>
              <a:picLocks noChangeAspect="1" noChangeArrowheads="1"/>
            </p:cNvPicPr>
            <p:nvPr/>
          </p:nvPicPr>
          <p:blipFill>
            <a:blip r:embed="rId8" cstate="print"/>
            <a:srcRect/>
            <a:stretch>
              <a:fillRect/>
            </a:stretch>
          </p:blipFill>
          <p:spPr bwMode="auto">
            <a:xfrm>
              <a:off x="901768" y="2442315"/>
              <a:ext cx="1135748" cy="720000"/>
            </a:xfrm>
            <a:prstGeom prst="rect">
              <a:avLst/>
            </a:prstGeom>
            <a:noFill/>
            <a:ln w="9525">
              <a:noFill/>
              <a:miter lim="800000"/>
              <a:headEnd/>
              <a:tailEnd/>
            </a:ln>
            <a:effectLst/>
          </p:spPr>
        </p:pic>
        <p:sp>
          <p:nvSpPr>
            <p:cNvPr id="40" name="Zylinder 39"/>
            <p:cNvSpPr/>
            <p:nvPr/>
          </p:nvSpPr>
          <p:spPr>
            <a:xfrm rot="6600000">
              <a:off x="3027231" y="4457448"/>
              <a:ext cx="205123" cy="55941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endParaRPr>
            </a:p>
          </p:txBody>
        </p:sp>
      </p:grpSp>
      <p:sp>
        <p:nvSpPr>
          <p:cNvPr id="41" name="Textfeld 40"/>
          <p:cNvSpPr txBox="1"/>
          <p:nvPr/>
        </p:nvSpPr>
        <p:spPr>
          <a:xfrm>
            <a:off x="7615824" y="2104373"/>
            <a:ext cx="292068" cy="369332"/>
          </a:xfrm>
          <a:prstGeom prst="rect">
            <a:avLst/>
          </a:prstGeom>
          <a:noFill/>
        </p:spPr>
        <p:txBody>
          <a:bodyPr wrap="none" rtlCol="0">
            <a:spAutoFit/>
          </a:bodyPr>
          <a:lstStyle/>
          <a:p>
            <a:r>
              <a:rPr lang="de-DE" dirty="0">
                <a:solidFill>
                  <a:schemeClr val="tx1"/>
                </a:solidFill>
                <a:latin typeface="Calibri" panose="020F0502020204030204" pitchFamily="34" charset="0"/>
              </a:rPr>
              <a:t>?</a:t>
            </a:r>
            <a:endParaRPr lang="de-DE" dirty="0" err="1">
              <a:solidFill>
                <a:schemeClr val="tx1"/>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861886" y="363244"/>
            <a:ext cx="8282114" cy="523875"/>
          </a:xfrm>
          <a:prstGeom prst="rect">
            <a:avLst/>
          </a:prstGeom>
          <a:noFill/>
          <a:ln w="38100">
            <a:noFill/>
            <a:miter lim="800000"/>
            <a:headEnd/>
            <a:tailEnd/>
          </a:ln>
        </p:spPr>
        <p:txBody>
          <a:bodyPr wrap="square">
            <a:spAutoFit/>
          </a:bodyPr>
          <a:lstStyle/>
          <a:p>
            <a:pPr>
              <a:spcBef>
                <a:spcPct val="50000"/>
              </a:spcBef>
            </a:pPr>
            <a:r>
              <a:rPr lang="de-DE" sz="2800" dirty="0">
                <a:solidFill>
                  <a:schemeClr val="tx1">
                    <a:lumMod val="95000"/>
                    <a:lumOff val="5000"/>
                  </a:schemeClr>
                </a:solidFill>
                <a:latin typeface="Calibri" panose="020F0502020204030204" pitchFamily="34" charset="0"/>
              </a:rPr>
              <a:t>4.2. Symmetrie</a:t>
            </a:r>
          </a:p>
        </p:txBody>
      </p:sp>
      <p:pic>
        <p:nvPicPr>
          <p:cNvPr id="32769" name="Picture 1"/>
          <p:cNvPicPr>
            <a:picLocks noChangeAspect="1" noChangeArrowheads="1"/>
          </p:cNvPicPr>
          <p:nvPr/>
        </p:nvPicPr>
        <p:blipFill>
          <a:blip r:embed="rId2" cstate="print"/>
          <a:srcRect/>
          <a:stretch>
            <a:fillRect/>
          </a:stretch>
        </p:blipFill>
        <p:spPr bwMode="auto">
          <a:xfrm>
            <a:off x="940794" y="1145754"/>
            <a:ext cx="4373650" cy="3167464"/>
          </a:xfrm>
          <a:prstGeom prst="rect">
            <a:avLst/>
          </a:prstGeom>
          <a:noFill/>
          <a:ln w="9525">
            <a:noFill/>
            <a:miter lim="800000"/>
            <a:headEnd/>
            <a:tailEnd/>
          </a:ln>
        </p:spPr>
      </p:pic>
      <p:pic>
        <p:nvPicPr>
          <p:cNvPr id="32770" name="Picture 2"/>
          <p:cNvPicPr>
            <a:picLocks noChangeAspect="1" noChangeArrowheads="1"/>
          </p:cNvPicPr>
          <p:nvPr/>
        </p:nvPicPr>
        <p:blipFill>
          <a:blip r:embed="rId3" cstate="print"/>
          <a:srcRect/>
          <a:stretch>
            <a:fillRect/>
          </a:stretch>
        </p:blipFill>
        <p:spPr bwMode="auto">
          <a:xfrm>
            <a:off x="8330013" y="1192347"/>
            <a:ext cx="468000" cy="447653"/>
          </a:xfrm>
          <a:prstGeom prst="rect">
            <a:avLst/>
          </a:prstGeom>
          <a:noFill/>
          <a:ln w="9525">
            <a:noFill/>
            <a:miter lim="800000"/>
            <a:headEnd/>
            <a:tailEnd/>
          </a:ln>
        </p:spPr>
      </p:pic>
      <p:sp>
        <p:nvSpPr>
          <p:cNvPr id="5" name="Textfeld 4"/>
          <p:cNvSpPr txBox="1"/>
          <p:nvPr/>
        </p:nvSpPr>
        <p:spPr>
          <a:xfrm>
            <a:off x="5546744" y="1213193"/>
            <a:ext cx="2358989" cy="369332"/>
          </a:xfrm>
          <a:prstGeom prst="rect">
            <a:avLst/>
          </a:prstGeom>
          <a:noFill/>
          <a:ln>
            <a:noFill/>
          </a:ln>
        </p:spPr>
        <p:txBody>
          <a:bodyPr wrap="square" rtlCol="0">
            <a:spAutoFit/>
          </a:bodyPr>
          <a:lstStyle/>
          <a:p>
            <a:r>
              <a:rPr lang="de-DE" dirty="0">
                <a:solidFill>
                  <a:schemeClr val="tx1">
                    <a:lumMod val="95000"/>
                    <a:lumOff val="5000"/>
                  </a:schemeClr>
                </a:solidFill>
                <a:latin typeface="Calibri" panose="020F0502020204030204" pitchFamily="34" charset="0"/>
              </a:rPr>
              <a:t>Spiegele an Gerade</a:t>
            </a:r>
          </a:p>
        </p:txBody>
      </p:sp>
      <p:sp>
        <p:nvSpPr>
          <p:cNvPr id="6" name="Rechteck 5"/>
          <p:cNvSpPr/>
          <p:nvPr/>
        </p:nvSpPr>
        <p:spPr>
          <a:xfrm>
            <a:off x="4375270" y="4277879"/>
            <a:ext cx="963725" cy="215444"/>
          </a:xfrm>
          <a:prstGeom prst="rect">
            <a:avLst/>
          </a:prstGeom>
        </p:spPr>
        <p:txBody>
          <a:bodyPr wrap="none">
            <a:spAutoFit/>
          </a:bodyPr>
          <a:lstStyle/>
          <a:p>
            <a:r>
              <a:rPr lang="de-DE" sz="800" dirty="0">
                <a:solidFill>
                  <a:srgbClr val="000000"/>
                </a:solidFill>
                <a:latin typeface="Calibri" panose="020F0502020204030204" pitchFamily="34" charset="0"/>
              </a:rPr>
              <a:t>2.6 Symmetrie.ggb</a:t>
            </a:r>
          </a:p>
        </p:txBody>
      </p:sp>
      <p:pic>
        <p:nvPicPr>
          <p:cNvPr id="32771" name="Picture 3"/>
          <p:cNvPicPr>
            <a:picLocks noChangeAspect="1" noChangeArrowheads="1"/>
          </p:cNvPicPr>
          <p:nvPr/>
        </p:nvPicPr>
        <p:blipFill>
          <a:blip r:embed="rId4" cstate="print"/>
          <a:srcRect/>
          <a:stretch>
            <a:fillRect/>
          </a:stretch>
        </p:blipFill>
        <p:spPr bwMode="auto">
          <a:xfrm>
            <a:off x="8372590" y="2281524"/>
            <a:ext cx="419100" cy="400050"/>
          </a:xfrm>
          <a:prstGeom prst="rect">
            <a:avLst/>
          </a:prstGeom>
          <a:noFill/>
          <a:ln w="9525">
            <a:noFill/>
            <a:miter lim="800000"/>
            <a:headEnd/>
            <a:tailEnd/>
          </a:ln>
        </p:spPr>
      </p:pic>
      <p:sp>
        <p:nvSpPr>
          <p:cNvPr id="8" name="Textfeld 7"/>
          <p:cNvSpPr txBox="1"/>
          <p:nvPr/>
        </p:nvSpPr>
        <p:spPr>
          <a:xfrm>
            <a:off x="5555924" y="2268976"/>
            <a:ext cx="2358989" cy="369332"/>
          </a:xfrm>
          <a:prstGeom prst="rect">
            <a:avLst/>
          </a:prstGeom>
          <a:noFill/>
          <a:ln>
            <a:noFill/>
          </a:ln>
        </p:spPr>
        <p:txBody>
          <a:bodyPr wrap="square" rtlCol="0">
            <a:spAutoFit/>
          </a:bodyPr>
          <a:lstStyle/>
          <a:p>
            <a:r>
              <a:rPr lang="de-DE" dirty="0">
                <a:solidFill>
                  <a:schemeClr val="tx1">
                    <a:lumMod val="95000"/>
                    <a:lumOff val="5000"/>
                  </a:schemeClr>
                </a:solidFill>
                <a:latin typeface="Calibri" panose="020F0502020204030204" pitchFamily="34" charset="0"/>
              </a:rPr>
              <a:t>Spiegele an Punkt</a:t>
            </a:r>
          </a:p>
        </p:txBody>
      </p:sp>
      <p:sp>
        <p:nvSpPr>
          <p:cNvPr id="9" name="Textfeld 8"/>
          <p:cNvSpPr txBox="1"/>
          <p:nvPr/>
        </p:nvSpPr>
        <p:spPr>
          <a:xfrm>
            <a:off x="901875" y="4572000"/>
            <a:ext cx="7703506" cy="2585323"/>
          </a:xfrm>
          <a:prstGeom prst="rect">
            <a:avLst/>
          </a:prstGeom>
          <a:noFill/>
        </p:spPr>
        <p:txBody>
          <a:bodyPr wrap="square" rtlCol="0">
            <a:spAutoFit/>
          </a:bodyPr>
          <a:lstStyle/>
          <a:p>
            <a:r>
              <a:rPr lang="de-DE" dirty="0">
                <a:solidFill>
                  <a:schemeClr val="tx1"/>
                </a:solidFill>
                <a:latin typeface="Calibri" panose="020F0502020204030204" pitchFamily="34" charset="0"/>
              </a:rPr>
              <a:t>Spiegeln Sie einen Punkt an der y-Achse und zeichnen sie beide Spuren auf. Beobachten Sie im speziellen die Eigenschaft an der Stelle 0.</a:t>
            </a:r>
          </a:p>
          <a:p>
            <a:endParaRPr lang="de-DE" dirty="0">
              <a:solidFill>
                <a:schemeClr val="tx1"/>
              </a:solidFill>
              <a:latin typeface="Calibri" panose="020F0502020204030204" pitchFamily="34" charset="0"/>
            </a:endParaRPr>
          </a:p>
          <a:p>
            <a:r>
              <a:rPr lang="de-DE" dirty="0">
                <a:solidFill>
                  <a:schemeClr val="tx1"/>
                </a:solidFill>
                <a:latin typeface="Calibri" panose="020F0502020204030204" pitchFamily="34" charset="0"/>
              </a:rPr>
              <a:t>Bereiten Sie die Darstellung didaktisch auf, zur </a:t>
            </a:r>
            <a:br>
              <a:rPr lang="de-DE" dirty="0">
                <a:solidFill>
                  <a:schemeClr val="tx1"/>
                </a:solidFill>
                <a:latin typeface="Calibri" panose="020F0502020204030204" pitchFamily="34" charset="0"/>
              </a:rPr>
            </a:br>
            <a:r>
              <a:rPr lang="de-DE" dirty="0">
                <a:solidFill>
                  <a:schemeClr val="tx1"/>
                </a:solidFill>
                <a:latin typeface="Calibri" panose="020F0502020204030204" pitchFamily="34" charset="0"/>
              </a:rPr>
              <a:t>„Einführung in die Symmetrie“ .</a:t>
            </a:r>
          </a:p>
          <a:p>
            <a:endParaRPr lang="de-DE" dirty="0">
              <a:solidFill>
                <a:schemeClr val="tx1"/>
              </a:solidFill>
              <a:latin typeface="Calibri" panose="020F0502020204030204" pitchFamily="34" charset="0"/>
            </a:endParaRPr>
          </a:p>
          <a:p>
            <a:r>
              <a:rPr lang="de-DE" dirty="0">
                <a:solidFill>
                  <a:schemeClr val="tx1"/>
                </a:solidFill>
                <a:latin typeface="Calibri" panose="020F0502020204030204" pitchFamily="34" charset="0"/>
              </a:rPr>
              <a:t>Verfahren Sie ebenso mit Punktsymmetrie zum Ursprung.</a:t>
            </a:r>
          </a:p>
          <a:p>
            <a:endParaRPr lang="de-DE" dirty="0">
              <a:solidFill>
                <a:schemeClr val="tx1"/>
              </a:solidFill>
              <a:latin typeface="Calibri" panose="020F0502020204030204" pitchFamily="34" charset="0"/>
            </a:endParaRPr>
          </a:p>
          <a:p>
            <a:endParaRPr lang="de-DE" dirty="0">
              <a:solidFill>
                <a:schemeClr val="tx1"/>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2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PresentationMetadata xmlns:xsi=&quot;http://www.w3.org/2001/XMLSchema-instance&quot; xmlns:xsd=&quot;http://www.w3.org/2001/XMLSchema&quot;&gt;&#10;  &lt;TransitionType&gt;None&lt;/TransitionType&gt;&#10;  &lt;UniqueID&gt;0&lt;/UniqueID&gt;&#10;  &lt;ShowPreviews&gt;true&lt;/ShowPreviews&gt;&#10;  &lt;ShowReviews&gt;true&lt;/ShowReviews&gt;&#10;  &lt;ShowHeaderTitle&gt;true&lt;/ShowHeaderTitle&gt;&#10;  &lt;ShowHeaderNumber&gt;false&lt;/ShowHeaderNumber&gt;&#10;  &lt;SectionTemplate&gt;Template1&lt;/SectionTemplate&gt;&#10;  &lt;SectionTemplateColor&gt;&#10;    &lt;A&gt;255&lt;/A&gt;&#10;    &lt;R&gt;55&lt;/R&gt;&#10;    &lt;G&gt;54&lt;/G&gt;&#10;    &lt;B&gt;71&lt;/B&gt;&#10;    &lt;ScA&gt;1&lt;/ScA&gt;&#10;    &lt;ScR&gt;0.0382043719&lt;/ScR&gt;&#10;    &lt;ScG&gt;0.03688945&lt;/ScG&gt;&#10;    &lt;ScB&gt;0.0630100146&lt;/ScB&gt;&#10;  &lt;/SectionTemplateColor&gt;&#10;  &lt;SectionArrangement&gt;Simple&lt;/SectionArrangement&gt;&#10;&lt;/PresentationMetadata&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ctylos">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actylos">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actylos">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txDef>
      <a:spPr>
        <a:noFill/>
      </a:spPr>
      <a:bodyPr wrap="none" rtlCol="0">
        <a:spAutoFit/>
      </a:bodyPr>
      <a:lstStyle>
        <a:defPPr>
          <a:defRPr dirty="0" err="1" smtClean="0">
            <a:solidFill>
              <a:schemeClr val="tx1"/>
            </a:solidFill>
          </a:defRPr>
        </a:defPPr>
      </a:lstStyle>
    </a:tx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709</Words>
  <Application>Microsoft Office PowerPoint</Application>
  <PresentationFormat>Bildschirmpräsentation (4:3)</PresentationFormat>
  <Paragraphs>133</Paragraphs>
  <Slides>15</Slides>
  <Notes>9</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15</vt:i4>
      </vt:variant>
    </vt:vector>
  </HeadingPairs>
  <TitlesOfParts>
    <vt:vector size="22" baseType="lpstr">
      <vt:lpstr>Arial</vt:lpstr>
      <vt:lpstr>Calibri</vt:lpstr>
      <vt:lpstr>Franklin Gothic Book</vt:lpstr>
      <vt:lpstr>Perpetua</vt:lpstr>
      <vt:lpstr>Wingdings 2</vt:lpstr>
      <vt:lpstr>Dactylos</vt:lpstr>
      <vt:lpstr>Formel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MasterSoft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Streiholzschachtel</dc:title>
  <dc:creator>x</dc:creator>
  <cp:lastModifiedBy>Gerti Kohlruss</cp:lastModifiedBy>
  <cp:revision>942</cp:revision>
  <cp:lastPrinted>2017-07-12T21:09:05Z</cp:lastPrinted>
  <dcterms:created xsi:type="dcterms:W3CDTF">2002-11-25T15:51:49Z</dcterms:created>
  <dcterms:modified xsi:type="dcterms:W3CDTF">2019-07-10T20:32:53Z</dcterms:modified>
</cp:coreProperties>
</file>