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98" r:id="rId1"/>
  </p:sldMasterIdLst>
  <p:notesMasterIdLst>
    <p:notesMasterId r:id="rId16"/>
  </p:notesMasterIdLst>
  <p:handoutMasterIdLst>
    <p:handoutMasterId r:id="rId17"/>
  </p:handoutMasterIdLst>
  <p:sldIdLst>
    <p:sldId id="285" r:id="rId2"/>
    <p:sldId id="398" r:id="rId3"/>
    <p:sldId id="402" r:id="rId4"/>
    <p:sldId id="403" r:id="rId5"/>
    <p:sldId id="405" r:id="rId6"/>
    <p:sldId id="404" r:id="rId7"/>
    <p:sldId id="410" r:id="rId8"/>
    <p:sldId id="375" r:id="rId9"/>
    <p:sldId id="400" r:id="rId10"/>
    <p:sldId id="406" r:id="rId11"/>
    <p:sldId id="409" r:id="rId12"/>
    <p:sldId id="408" r:id="rId13"/>
    <p:sldId id="407" r:id="rId14"/>
    <p:sldId id="308" r:id="rId15"/>
  </p:sldIdLst>
  <p:sldSz cx="9144000" cy="6858000" type="screen4x3"/>
  <p:notesSz cx="6858000" cy="9945688"/>
  <p:custDataLst>
    <p:tags r:id="rId1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00"/>
    <a:srgbClr val="9999FF"/>
    <a:srgbClr val="99CCFF"/>
    <a:srgbClr val="FFFFE1"/>
    <a:srgbClr val="B0B0DE"/>
    <a:srgbClr val="9090B6"/>
    <a:srgbClr val="FF00FF"/>
    <a:srgbClr val="FFCC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5" autoAdjust="0"/>
    <p:restoredTop sz="94118" autoAdjust="0"/>
  </p:normalViewPr>
  <p:slideViewPr>
    <p:cSldViewPr snapToGrid="0">
      <p:cViewPr>
        <p:scale>
          <a:sx n="75" d="100"/>
          <a:sy n="75" d="100"/>
        </p:scale>
        <p:origin x="-402" y="-120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766" y="-108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07DF8DF-F622-499C-80D0-110B199CF4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3"/>
            <a:ext cx="5486400" cy="44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03EF7AC-A6B9-49A1-8664-936D684455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C5AC668B-14E8-4CB8-BBC0-BA9A209358D2}" type="datetimeFigureOut">
              <a:rPr lang="de-DE" smtClean="0"/>
              <a:pPr/>
              <a:t>26.01.2014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7AE83F7-0201-4E8F-A61E-222BDD35E32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  <a:prstGeom prst="rect">
            <a:avLst/>
          </a:prstGeo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5D154D1-E41A-4C1D-B140-8480B05A25C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0DCE402A-DE88-4DC1-B0CB-84591E36FF6E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CE952F4-D6F1-40E2-A427-047A5A4ED16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39377B1C-510E-4616-9C03-16C2E33A9D5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6431BFB5-B543-433C-867E-352AA7A2EDF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20B80A45-044A-441A-B86D-E7414D75AE56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B20415C-CA60-4D29-9773-2E1FAE179C6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D5B1271-D66F-48EE-8837-3B5DEE05655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5209AF47-E4B6-4155-B1FE-2A2120EF0EF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0"/>
            <a:ext cx="9144000" cy="9144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532015" y="6683435"/>
            <a:ext cx="8611986" cy="1745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 Box 4"/>
          <p:cNvSpPr txBox="1">
            <a:spLocks noChangeArrowheads="1"/>
          </p:cNvSpPr>
          <p:nvPr userDrawn="1"/>
        </p:nvSpPr>
        <p:spPr bwMode="auto">
          <a:xfrm>
            <a:off x="868106" y="6660420"/>
            <a:ext cx="827589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Einsatz von CAS (Computer Algebra Systemen) im Mathematikunterricht</a:t>
            </a:r>
            <a:r>
              <a:rPr lang="de-DE" sz="900" kern="1200" baseline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 - </a:t>
            </a: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GeoGebra -                                                                                   Kohlruss, van Lück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873" r:id="rId12"/>
    <p:sldLayoutId id="2147483868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mathematech.pbworks.com/f/1288208214/geogebra_logo_orig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1985652"/>
            <a:ext cx="5132962" cy="5132962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2146" y="1541452"/>
          <a:ext cx="8975322" cy="734747"/>
        </p:xfrm>
        <a:graphic>
          <a:graphicData uri="http://schemas.openxmlformats.org/presentationml/2006/ole">
            <p:oleObj spid="_x0000_s1026" name="CorelPhotoPaint.Image.8" r:id="rId4" imgW="10996825" imgH="888889" progId="">
              <p:embed/>
            </p:oleObj>
          </a:graphicData>
        </a:graphic>
      </p:graphicFrame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3201055" y="3952873"/>
            <a:ext cx="288732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Einstieg </a:t>
            </a:r>
          </a:p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Integralrechnung</a:t>
            </a:r>
          </a:p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2748101" y="595606"/>
            <a:ext cx="355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Lehrerfortbildung Dezernat 46</a:t>
            </a:r>
          </a:p>
        </p:txBody>
      </p:sp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6870173" y="588300"/>
          <a:ext cx="2193925" cy="539750"/>
        </p:xfrm>
        <a:graphic>
          <a:graphicData uri="http://schemas.openxmlformats.org/presentationml/2006/ole">
            <p:oleObj spid="_x0000_s1030" name="CorelPhotoPaint.Image.8" r:id="rId5" imgW="3555556" imgH="8761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3: Genäherte Wirkung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4: Exakte Wirkung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048" y="1049312"/>
            <a:ext cx="4769214" cy="552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5: Genäherte Integralfunktion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574" y="1079500"/>
            <a:ext cx="5622925" cy="545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6: Exakte Integralfunktion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7900" y="1041400"/>
            <a:ext cx="797908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853007" y="363244"/>
            <a:ext cx="8468557" cy="523220"/>
          </a:xfrm>
          <a:prstGeom prst="rect">
            <a:avLst/>
          </a:prstGeom>
          <a:noFill/>
          <a:ln w="38100" cap="rnd">
            <a:noFill/>
            <a:bevel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</a:rPr>
              <a:t>ENDE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6390781" y="6017241"/>
          <a:ext cx="2193925" cy="539750"/>
        </p:xfrm>
        <a:graphic>
          <a:graphicData uri="http://schemas.openxmlformats.org/presentationml/2006/ole">
            <p:oleObj spid="_x0000_s2050" name="CorelPhotoPaint.Image.8" r:id="rId3" imgW="3555556" imgH="8761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Lehrpläne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567" y="2077233"/>
            <a:ext cx="3720408" cy="224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feld 20"/>
          <p:cNvSpPr txBox="1"/>
          <p:nvPr/>
        </p:nvSpPr>
        <p:spPr>
          <a:xfrm>
            <a:off x="826719" y="1691014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WuV</a:t>
            </a:r>
            <a:r>
              <a:rPr lang="de-DE" dirty="0" smtClean="0">
                <a:solidFill>
                  <a:schemeClr val="tx1"/>
                </a:solidFill>
              </a:rPr>
              <a:t> GK  und LK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347" y="2942832"/>
            <a:ext cx="3860560" cy="321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feld 21"/>
          <p:cNvSpPr txBox="1"/>
          <p:nvPr/>
        </p:nvSpPr>
        <p:spPr>
          <a:xfrm>
            <a:off x="4972833" y="2592888"/>
            <a:ext cx="212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Technik 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914982" y="6320401"/>
            <a:ext cx="40975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http://www-hm.ma.tum.de/integration/course/html/ch2/g/g_parent.htm</a:t>
            </a:r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383" y="2954467"/>
            <a:ext cx="8618939" cy="247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375" y="1207020"/>
            <a:ext cx="8816695" cy="151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14401" y="6323554"/>
            <a:ext cx="40190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>
                <a:solidFill>
                  <a:schemeClr val="tx1"/>
                </a:solidFill>
              </a:rPr>
              <a:t>http://m.schuelerlexikon.de/ma_abi2011/Zur_Geschichte_der_Analysis.htm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889000" y="1231900"/>
            <a:ext cx="7493000" cy="4247317"/>
            <a:chOff x="901700" y="1117600"/>
            <a:chExt cx="7493000" cy="4247317"/>
          </a:xfrm>
        </p:grpSpPr>
        <p:sp>
          <p:nvSpPr>
            <p:cNvPr id="13" name="Textfeld 12"/>
            <p:cNvSpPr txBox="1"/>
            <p:nvPr/>
          </p:nvSpPr>
          <p:spPr>
            <a:xfrm>
              <a:off x="901700" y="1117600"/>
              <a:ext cx="7493000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ISAAC NEWTON (1643 bis 1727) war es dann, der ausgehend von mechanischen Problemen mit der sogenannten </a:t>
              </a:r>
              <a:r>
                <a:rPr lang="de-DE" i="1" dirty="0" smtClean="0">
                  <a:solidFill>
                    <a:schemeClr val="tx1"/>
                  </a:solidFill>
                </a:rPr>
                <a:t>Fluxionsrechnung</a:t>
              </a:r>
              <a:r>
                <a:rPr lang="de-DE" dirty="0" smtClean="0">
                  <a:solidFill>
                    <a:schemeClr val="tx1"/>
                  </a:solidFill>
                </a:rPr>
                <a:t> eine Form der Differenzial- und Integralrechnung entwickelte, bei der er die Zeit t als Argument aller Veränderlichen auffasste, mit denen physikalische Veränderungen beschrieben werden. Derartige von t abhängige Größen (z.B. den Weg s) bezeichnete er als </a:t>
              </a:r>
              <a:r>
                <a:rPr lang="de-DE" dirty="0" err="1" smtClean="0">
                  <a:solidFill>
                    <a:schemeClr val="tx1"/>
                  </a:solidFill>
                </a:rPr>
                <a:t>Fluenten</a:t>
              </a:r>
              <a:r>
                <a:rPr lang="de-DE" dirty="0" smtClean="0">
                  <a:solidFill>
                    <a:schemeClr val="tx1"/>
                  </a:solidFill>
                </a:rPr>
                <a:t>, deren Geschwindigkeit als Fluxion, wobei er die Schreibweise    für die Fluxion von x wählte. Der Übergang von x zu    entspricht dem Differenzieren, das umgekehrte Vorgehen dem Bestimmen einer Stammfunktion, also dem Integrieren. </a:t>
              </a:r>
              <a:r>
                <a:rPr lang="de-DE" b="1" dirty="0" smtClean="0">
                  <a:solidFill>
                    <a:schemeClr val="accent1">
                      <a:lumMod val="75000"/>
                    </a:schemeClr>
                  </a:solidFill>
                </a:rPr>
                <a:t>Mit der Fluxionsrechnung hatte sich NEWTON ein hervorragendes mathematisches Werkzeug für die Behandlung physikalischer Probleme geschaffen</a:t>
              </a:r>
              <a:r>
                <a:rPr lang="de-DE" dirty="0" smtClean="0">
                  <a:solidFill>
                    <a:schemeClr val="tx1"/>
                  </a:solidFill>
                </a:rPr>
                <a:t>, u.a. war es ihm damit möglich, das Gravitationsgesetz sowie die </a:t>
              </a:r>
              <a:r>
                <a:rPr lang="de-DE" dirty="0" err="1" smtClean="0">
                  <a:solidFill>
                    <a:schemeClr val="tx1"/>
                  </a:solidFill>
                </a:rPr>
                <a:t>keplerschen</a:t>
              </a:r>
              <a:r>
                <a:rPr lang="de-DE" dirty="0" smtClean="0">
                  <a:solidFill>
                    <a:schemeClr val="tx1"/>
                  </a:solidFill>
                </a:rPr>
                <a:t> Gesetze der Planetenbewegung herzuleiten. Allerdings war die </a:t>
              </a:r>
              <a:r>
                <a:rPr lang="de-DE" dirty="0" err="1" smtClean="0">
                  <a:solidFill>
                    <a:schemeClr val="tx1"/>
                  </a:solidFill>
                </a:rPr>
                <a:t>newtonsche</a:t>
              </a:r>
              <a:r>
                <a:rPr lang="de-DE" dirty="0" smtClean="0">
                  <a:solidFill>
                    <a:schemeClr val="tx1"/>
                  </a:solidFill>
                </a:rPr>
                <a:t> Symbolik noch unvollkommen. </a:t>
              </a:r>
              <a:endParaRPr lang="de-DE" dirty="0" err="1" smtClean="0">
                <a:solidFill>
                  <a:schemeClr val="tx1"/>
                </a:solidFill>
              </a:endParaRPr>
            </a:p>
          </p:txBody>
        </p:sp>
        <p:graphicFrame>
          <p:nvGraphicFramePr>
            <p:cNvPr id="14" name="Objekt 13"/>
            <p:cNvGraphicFramePr>
              <a:graphicFrameLocks noChangeAspect="1"/>
            </p:cNvGraphicFramePr>
            <p:nvPr/>
          </p:nvGraphicFramePr>
          <p:xfrm>
            <a:off x="6603999" y="2781301"/>
            <a:ext cx="220800" cy="288000"/>
          </p:xfrm>
          <a:graphic>
            <a:graphicData uri="http://schemas.openxmlformats.org/presentationml/2006/ole">
              <p:oleObj spid="_x0000_s31752" name="Formel" r:id="rId3" imgW="126720" imgH="164880" progId="Equation.3">
                <p:embed/>
              </p:oleObj>
            </a:graphicData>
          </a:graphic>
        </p:graphicFrame>
        <p:graphicFrame>
          <p:nvGraphicFramePr>
            <p:cNvPr id="31753" name="Object 9"/>
            <p:cNvGraphicFramePr>
              <a:graphicFrameLocks noChangeAspect="1"/>
            </p:cNvGraphicFramePr>
            <p:nvPr/>
          </p:nvGraphicFramePr>
          <p:xfrm>
            <a:off x="4749800" y="3060700"/>
            <a:ext cx="220843" cy="288000"/>
          </p:xfrm>
          <a:graphic>
            <a:graphicData uri="http://schemas.openxmlformats.org/presentationml/2006/ole">
              <p:oleObj spid="_x0000_s31753" name="Formel" r:id="rId4" imgW="126720" imgH="1648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Grafik 29" descr="1379427146_wat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77901" y="4313421"/>
            <a:ext cx="461758" cy="461757"/>
          </a:xfrm>
          <a:prstGeom prst="rect">
            <a:avLst/>
          </a:prstGeom>
        </p:spPr>
      </p:pic>
      <p:pic>
        <p:nvPicPr>
          <p:cNvPr id="5" name="Grafik 30" descr="1379427051_spe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52730" y="1225448"/>
            <a:ext cx="444923" cy="461758"/>
          </a:xfrm>
          <a:prstGeom prst="rect">
            <a:avLst/>
          </a:prstGeom>
        </p:spPr>
      </p:pic>
      <p:pic>
        <p:nvPicPr>
          <p:cNvPr id="6" name="Grafik 16" descr="1379427582_58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82445" y="5179640"/>
            <a:ext cx="445861" cy="445266"/>
          </a:xfrm>
          <a:prstGeom prst="rect">
            <a:avLst/>
          </a:prstGeom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1017" y="1044706"/>
            <a:ext cx="6500502" cy="553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15" descr="1379427163_136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658197" y="2757658"/>
            <a:ext cx="478247" cy="478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871227" y="1116737"/>
          <a:ext cx="8018773" cy="5086197"/>
        </p:xfrm>
        <a:graphic>
          <a:graphicData uri="http://schemas.openxmlformats.org/drawingml/2006/table">
            <a:tbl>
              <a:tblPr/>
              <a:tblGrid>
                <a:gridCol w="3727340"/>
                <a:gridCol w="4291433"/>
              </a:tblGrid>
              <a:tr h="927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Die verursachende Größe ist </a:t>
                      </a:r>
                      <a:r>
                        <a:rPr lang="de-DE" sz="2200" b="1" dirty="0">
                          <a:latin typeface="Calibri"/>
                          <a:ea typeface="Times New Roman"/>
                          <a:cs typeface="Times New Roman"/>
                        </a:rPr>
                        <a:t>konstant</a:t>
                      </a: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 und nicht negativ</a:t>
                      </a: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Die verursachende Größe ist </a:t>
                      </a:r>
                      <a:r>
                        <a:rPr lang="de-DE" sz="2200" b="1" dirty="0" smtClean="0">
                          <a:latin typeface="Calibri"/>
                          <a:ea typeface="Times New Roman"/>
                          <a:cs typeface="Times New Roman"/>
                        </a:rPr>
                        <a:t>funk-</a:t>
                      </a:r>
                      <a:r>
                        <a:rPr lang="de-DE" sz="22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tional</a:t>
                      </a:r>
                      <a:r>
                        <a:rPr lang="de-DE" sz="22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2200" b="1" dirty="0">
                          <a:latin typeface="Calibri"/>
                          <a:ea typeface="Times New Roman"/>
                          <a:cs typeface="Times New Roman"/>
                        </a:rPr>
                        <a:t>abhängig</a:t>
                      </a: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 und nicht negativ</a:t>
                      </a: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60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Flächeninhalt des Rechtecks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- Wirkung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Rekonstruierte Größe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Flächenmaßzahl der krummlinig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 begrenzten Fläche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- Wirkung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Rekonstruierte Größe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2772" name="Bil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7494" y="2072361"/>
            <a:ext cx="2331290" cy="1455447"/>
          </a:xfrm>
          <a:prstGeom prst="rect">
            <a:avLst/>
          </a:prstGeom>
          <a:noFill/>
        </p:spPr>
      </p:pic>
      <p:pic>
        <p:nvPicPr>
          <p:cNvPr id="32771" name="Bild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3231" y="2097935"/>
            <a:ext cx="2215370" cy="1468327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2005469" y="5492136"/>
          <a:ext cx="1274680" cy="324464"/>
        </p:xfrm>
        <a:graphic>
          <a:graphicData uri="http://schemas.openxmlformats.org/presentationml/2006/ole">
            <p:oleObj spid="_x0000_s32775" name="Formel" r:id="rId5" imgW="698400" imgH="177480" progId="Equation.3">
              <p:embed/>
            </p:oleObj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5713870" y="5214242"/>
          <a:ext cx="1552792" cy="950216"/>
        </p:xfrm>
        <a:graphic>
          <a:graphicData uri="http://schemas.openxmlformats.org/presentationml/2006/ole">
            <p:oleObj spid="_x0000_s32776" name="Formel" r:id="rId6" imgW="850680" imgH="520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6106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Module Überblick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533400" y="1000760"/>
          <a:ext cx="8356600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840"/>
                <a:gridCol w="4480560"/>
                <a:gridCol w="1727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Module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Mathematische Inhalte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Wirkungen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Nutzen der Integralrechnung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Rekonstruktion von Wirkungen 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aus Messwerten. Hinführung zu Rechtecken.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Funktionale Zusammenhänge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Unterteilung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 Teilintervalle/ Bestimmung von Rechteckhöhen mit Funktionswerte  </a:t>
                      </a:r>
                    </a:p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Genäherte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Wirkung 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≈ I(10)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Obersummen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Untersummen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bis zu einer festen Intervallgrenze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Exakte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b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Wirkung  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= I(10)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Grenzwert: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Übereinstimmung von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Ober- und Untersumme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Genäherte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Integralfunktion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≈ I(b)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Funktionale Abhängigkeit der Ober-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und Untersumme (≈ Wirkung) von der Intervallgrenze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Exakte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Integralfunktion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= I(b)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Grenzwertberechnung bis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zu einer variablen Intervallgrenze. 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uppieren 7"/>
          <p:cNvGrpSpPr/>
          <p:nvPr/>
        </p:nvGrpSpPr>
        <p:grpSpPr>
          <a:xfrm>
            <a:off x="7912198" y="3133482"/>
            <a:ext cx="554626" cy="546923"/>
            <a:chOff x="7658198" y="2688982"/>
            <a:chExt cx="554626" cy="546923"/>
          </a:xfrm>
        </p:grpSpPr>
        <p:pic>
          <p:nvPicPr>
            <p:cNvPr id="4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5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6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7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9" name="Gruppieren 8"/>
          <p:cNvGrpSpPr/>
          <p:nvPr/>
        </p:nvGrpSpPr>
        <p:grpSpPr>
          <a:xfrm>
            <a:off x="7912198" y="4035182"/>
            <a:ext cx="554626" cy="546923"/>
            <a:chOff x="7658198" y="2688982"/>
            <a:chExt cx="554626" cy="546923"/>
          </a:xfrm>
        </p:grpSpPr>
        <p:pic>
          <p:nvPicPr>
            <p:cNvPr id="10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11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12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13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14" name="Gruppieren 13"/>
          <p:cNvGrpSpPr/>
          <p:nvPr/>
        </p:nvGrpSpPr>
        <p:grpSpPr>
          <a:xfrm>
            <a:off x="7912198" y="4962282"/>
            <a:ext cx="554626" cy="546923"/>
            <a:chOff x="7658198" y="2688982"/>
            <a:chExt cx="554626" cy="546923"/>
          </a:xfrm>
        </p:grpSpPr>
        <p:pic>
          <p:nvPicPr>
            <p:cNvPr id="15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16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17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18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19" name="Gruppieren 18"/>
          <p:cNvGrpSpPr/>
          <p:nvPr/>
        </p:nvGrpSpPr>
        <p:grpSpPr>
          <a:xfrm>
            <a:off x="7912198" y="5863982"/>
            <a:ext cx="554626" cy="546923"/>
            <a:chOff x="7658198" y="2688982"/>
            <a:chExt cx="554626" cy="546923"/>
          </a:xfrm>
        </p:grpSpPr>
        <p:pic>
          <p:nvPicPr>
            <p:cNvPr id="20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21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22" name="Grafik 21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23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24" name="Gruppieren 23"/>
          <p:cNvGrpSpPr/>
          <p:nvPr/>
        </p:nvGrpSpPr>
        <p:grpSpPr>
          <a:xfrm>
            <a:off x="7912198" y="2206382"/>
            <a:ext cx="554626" cy="546923"/>
            <a:chOff x="7658198" y="2688982"/>
            <a:chExt cx="554626" cy="546923"/>
          </a:xfrm>
        </p:grpSpPr>
        <p:pic>
          <p:nvPicPr>
            <p:cNvPr id="25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26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27" name="Grafik 2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28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pic>
        <p:nvPicPr>
          <p:cNvPr id="32" name="Grafik 29" descr="1379427146_wat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36701" y="1573256"/>
            <a:ext cx="242823" cy="242822"/>
          </a:xfrm>
          <a:prstGeom prst="rect">
            <a:avLst/>
          </a:prstGeom>
        </p:spPr>
      </p:pic>
      <p:pic>
        <p:nvPicPr>
          <p:cNvPr id="33" name="Grafik 30" descr="1379427051_spe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32131" y="1558682"/>
            <a:ext cx="233970" cy="242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6106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1: Nutzen der Integralrechnung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8" y="1092189"/>
            <a:ext cx="8424470" cy="53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2: Funktionaler Zusammenhang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4343" y="1109272"/>
            <a:ext cx="7594922" cy="528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None&lt;/TransitionType&gt;&#10;  &lt;UniqueID&gt;0&lt;/UniqueID&gt;&#10;  &lt;ShowPreviews&gt;true&lt;/ShowPreviews&gt;&#10;  &lt;ShowReviews&gt;true&lt;/ShowReviews&gt;&#10;  &lt;ShowHeaderTitle&gt;true&lt;/ShowHeaderTitle&gt;&#10;  &lt;ShowHeaderNumber&gt;false&lt;/ShowHeaderNumber&gt;&#10;  &lt;SectionTemplate&gt;Template1&lt;/SectionTemplate&gt;&#10;  &lt;SectionTemplateColor&gt;&#10;    &lt;A&gt;255&lt;/A&gt;&#10;    &lt;R&gt;55&lt;/R&gt;&#10;    &lt;G&gt;54&lt;/G&gt;&#10;    &lt;B&gt;71&lt;/B&gt;&#10;    &lt;ScA&gt;1&lt;/ScA&gt;&#10;    &lt;ScR&gt;0.0382043719&lt;/ScR&gt;&#10;    &lt;ScG&gt;0.03688945&lt;/ScG&gt;&#10;    &lt;ScB&gt;0.0630100146&lt;/ScB&gt;&#10;  &lt;/SectionTemplateColor&gt;&#10;  &lt;SectionArrangement&gt;Simple&lt;/SectionArrangement&gt;&#10;&lt;/PresentationMetadata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</Words>
  <Application>Microsoft Office PowerPoint</Application>
  <PresentationFormat>Bildschirmpräsentation (4:3)</PresentationFormat>
  <Paragraphs>58</Paragraphs>
  <Slides>14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Dactylos</vt:lpstr>
      <vt:lpstr>CorelPhotoPaint.Image.8</vt:lpstr>
      <vt:lpstr>Formel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</vt:vector>
  </TitlesOfParts>
  <Company>MasterSoft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Streiholzschachtel</dc:title>
  <dc:creator>x</dc:creator>
  <cp:lastModifiedBy>J. van Lück</cp:lastModifiedBy>
  <cp:revision>933</cp:revision>
  <dcterms:created xsi:type="dcterms:W3CDTF">2002-11-25T15:51:49Z</dcterms:created>
  <dcterms:modified xsi:type="dcterms:W3CDTF">2014-01-26T16:26:19Z</dcterms:modified>
</cp:coreProperties>
</file>