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79" r:id="rId7"/>
    <p:sldId id="261" r:id="rId8"/>
    <p:sldId id="262" r:id="rId9"/>
    <p:sldId id="263" r:id="rId10"/>
    <p:sldId id="264" r:id="rId11"/>
    <p:sldId id="272" r:id="rId12"/>
    <p:sldId id="273" r:id="rId13"/>
    <p:sldId id="274" r:id="rId14"/>
    <p:sldId id="265" r:id="rId15"/>
    <p:sldId id="275" r:id="rId16"/>
    <p:sldId id="267" r:id="rId17"/>
    <p:sldId id="277" r:id="rId18"/>
    <p:sldId id="278" r:id="rId19"/>
    <p:sldId id="280" r:id="rId20"/>
    <p:sldId id="281" r:id="rId21"/>
    <p:sldId id="276" r:id="rId22"/>
    <p:sldId id="271" r:id="rId2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00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6AA737-9F3A-4864-9230-7D341A015926}" type="datetimeFigureOut">
              <a:rPr lang="de-DE" smtClean="0"/>
              <a:pPr/>
              <a:t>05.07.2018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CF400-B978-4F9C-8E89-766337378B8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CF400-B978-4F9C-8E89-766337378B84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1470025"/>
          </a:xfrm>
        </p:spPr>
        <p:txBody>
          <a:bodyPr>
            <a:noAutofit/>
          </a:bodyPr>
          <a:lstStyle/>
          <a:p>
            <a:r>
              <a:rPr lang="de-DE" sz="3600" b="1" dirty="0" smtClean="0"/>
              <a:t>Differenzierung im Mathematikunterricht mit dem Wahrscheinlichkeitskoffer</a:t>
            </a:r>
            <a:endParaRPr lang="de-DE" sz="3600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57290" y="2285992"/>
            <a:ext cx="6400800" cy="1752600"/>
          </a:xfrm>
        </p:spPr>
        <p:txBody>
          <a:bodyPr>
            <a:normAutofit fontScale="25000" lnSpcReduction="20000"/>
          </a:bodyPr>
          <a:lstStyle/>
          <a:p>
            <a:pPr algn="l"/>
            <a:endParaRPr lang="de-DE" sz="11200" b="1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de-DE" sz="11200" b="1" dirty="0" smtClean="0">
                <a:latin typeface="Arial" pitchFamily="34" charset="0"/>
                <a:cs typeface="Arial" pitchFamily="34" charset="0"/>
              </a:rPr>
              <a:t>Einführung in 7/8</a:t>
            </a:r>
          </a:p>
          <a:p>
            <a:pPr algn="l"/>
            <a:endParaRPr lang="de-DE" sz="7200" b="1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de-DE" sz="11200" b="1" dirty="0" smtClean="0">
                <a:latin typeface="Arial" pitchFamily="34" charset="0"/>
                <a:cs typeface="Arial" pitchFamily="34" charset="0"/>
              </a:rPr>
              <a:t>Mehrstufige Zufallsprozesse in 9/10</a:t>
            </a:r>
          </a:p>
          <a:p>
            <a:pPr algn="l"/>
            <a:endParaRPr lang="de-DE" sz="11200" b="1" dirty="0" smtClean="0">
              <a:latin typeface="Arial" pitchFamily="34" charset="0"/>
              <a:cs typeface="Arial" pitchFamily="34" charset="0"/>
            </a:endParaRPr>
          </a:p>
          <a:p>
            <a:pPr algn="l"/>
            <a:endParaRPr lang="de-DE" sz="11200" b="1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de-DE" sz="11200" b="1" dirty="0" smtClean="0">
                <a:latin typeface="Arial" pitchFamily="34" charset="0"/>
                <a:cs typeface="Arial" pitchFamily="34" charset="0"/>
              </a:rPr>
              <a:t>Tagesordnung</a:t>
            </a:r>
            <a:endParaRPr lang="de-DE" sz="1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Wahrscheinlichkeit in Klasse 8 bis 10</a:t>
            </a:r>
            <a:br>
              <a:rPr lang="de-DE" dirty="0" smtClean="0"/>
            </a:br>
            <a:r>
              <a:rPr lang="de-DE" sz="3200" dirty="0" smtClean="0"/>
              <a:t>Erwartungswert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32390"/>
            <a:ext cx="8786842" cy="1410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feld 6"/>
          <p:cNvSpPr txBox="1"/>
          <p:nvPr/>
        </p:nvSpPr>
        <p:spPr>
          <a:xfrm>
            <a:off x="571472" y="4572008"/>
            <a:ext cx="8143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Als Beispiel: Spiel 21 verliert</a:t>
            </a:r>
            <a:endParaRPr lang="de-DE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21 verliert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3116"/>
            <a:ext cx="843537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Mögliche Strategien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1632" y="1643050"/>
            <a:ext cx="885236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Simulationsergebnis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de-DE" dirty="0" smtClean="0"/>
              <a:t>nach 2000 Simulationen</a:t>
            </a:r>
          </a:p>
          <a:p>
            <a:pPr>
              <a:buNone/>
            </a:pPr>
            <a:r>
              <a:rPr lang="de-DE" dirty="0" smtClean="0"/>
              <a:t>Grenzzahl               14      15      16       17</a:t>
            </a:r>
          </a:p>
          <a:p>
            <a:pPr>
              <a:buNone/>
            </a:pPr>
            <a:r>
              <a:rPr lang="de-DE" dirty="0" smtClean="0"/>
              <a:t>Erwartungswert  1,40   1,78   1,98   1,70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Einsatz: 1,75 €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Beispiel für eine rechnerisch nicht bearbeitbare </a:t>
            </a:r>
          </a:p>
          <a:p>
            <a:pPr>
              <a:buNone/>
            </a:pPr>
            <a:r>
              <a:rPr lang="de-DE" dirty="0" smtClean="0"/>
              <a:t>Problemstellung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Wahrscheinlichkeit in Klasse 8 bis 10</a:t>
            </a:r>
            <a:br>
              <a:rPr lang="de-DE" dirty="0" smtClean="0"/>
            </a:br>
            <a:r>
              <a:rPr lang="de-DE" sz="3200" dirty="0" smtClean="0"/>
              <a:t>Monte-Carlo-Methode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01433" y="1430606"/>
            <a:ext cx="7866327" cy="933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feld 2"/>
          <p:cNvSpPr txBox="1"/>
          <p:nvPr/>
        </p:nvSpPr>
        <p:spPr>
          <a:xfrm>
            <a:off x="2123728" y="3761006"/>
            <a:ext cx="4104456" cy="2592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813464"/>
              </p:ext>
            </p:extLst>
          </p:nvPr>
        </p:nvGraphicFramePr>
        <p:xfrm>
          <a:off x="1050441" y="2924041"/>
          <a:ext cx="7502784" cy="316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9072">
                  <a:extLst>
                    <a:ext uri="{9D8B030D-6E8A-4147-A177-3AD203B41FA5}">
                      <a16:colId xmlns:a16="http://schemas.microsoft.com/office/drawing/2014/main" val="2392880271"/>
                    </a:ext>
                  </a:extLst>
                </a:gridCol>
                <a:gridCol w="3663712">
                  <a:extLst>
                    <a:ext uri="{9D8B030D-6E8A-4147-A177-3AD203B41FA5}">
                      <a16:colId xmlns:a16="http://schemas.microsoft.com/office/drawing/2014/main" val="3926105159"/>
                    </a:ext>
                  </a:extLst>
                </a:gridCol>
              </a:tblGrid>
              <a:tr h="3165586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1477318"/>
                  </a:ext>
                </a:extLst>
              </a:tr>
            </a:tbl>
          </a:graphicData>
        </a:graphic>
      </p:graphicFrame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2213" y="3035276"/>
            <a:ext cx="3569620" cy="2943115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2829" y="3118787"/>
            <a:ext cx="3310396" cy="23851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Wk</a:t>
            </a:r>
            <a:r>
              <a:rPr lang="de-DE" dirty="0" smtClean="0"/>
              <a:t>-Einführung </a:t>
            </a:r>
            <a:r>
              <a:rPr lang="de-DE" sz="2000" dirty="0" smtClean="0"/>
              <a:t>(Klasse 7/8)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Laplace-</a:t>
            </a:r>
            <a:r>
              <a:rPr lang="de-DE" dirty="0" err="1" smtClean="0"/>
              <a:t>Wk</a:t>
            </a:r>
            <a:endParaRPr lang="de-DE" dirty="0" smtClean="0"/>
          </a:p>
          <a:p>
            <a:pPr algn="ctr">
              <a:buNone/>
            </a:pPr>
            <a:endParaRPr lang="de-DE" dirty="0" smtClean="0"/>
          </a:p>
          <a:p>
            <a:r>
              <a:rPr lang="de-DE" dirty="0" smtClean="0"/>
              <a:t>Statistische </a:t>
            </a:r>
            <a:r>
              <a:rPr lang="de-DE" dirty="0" err="1" smtClean="0"/>
              <a:t>Wk</a:t>
            </a:r>
            <a:r>
              <a:rPr lang="de-DE" dirty="0" smtClean="0"/>
              <a:t> (Schätzen, Deuten von </a:t>
            </a:r>
            <a:r>
              <a:rPr lang="de-DE" dirty="0" err="1" smtClean="0"/>
              <a:t>Wk</a:t>
            </a:r>
            <a:r>
              <a:rPr lang="de-DE" dirty="0" smtClean="0"/>
              <a:t>)</a:t>
            </a:r>
          </a:p>
          <a:p>
            <a:pPr algn="ctr">
              <a:buNone/>
            </a:pPr>
            <a:r>
              <a:rPr lang="de-DE" dirty="0" smtClean="0"/>
              <a:t>Papier „Schätzen I, II“</a:t>
            </a:r>
          </a:p>
          <a:p>
            <a:pPr algn="ctr">
              <a:buNone/>
            </a:pPr>
            <a:r>
              <a:rPr lang="de-DE" dirty="0" smtClean="0"/>
              <a:t>Papier „Deuten“</a:t>
            </a:r>
          </a:p>
          <a:p>
            <a:r>
              <a:rPr lang="de-DE" dirty="0" smtClean="0"/>
              <a:t>Zusammenhang (Betrugsverdacht)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Wahrscheinlichkeit in Klasse 6 bis 8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7732288" cy="1061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714621"/>
            <a:ext cx="6172527" cy="3695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Differenz trifft</a:t>
            </a:r>
            <a:endParaRPr lang="de-DE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00174"/>
            <a:ext cx="8054506" cy="4275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Schritte der Bearbeitung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de-DE" sz="2000" dirty="0" smtClean="0"/>
              <a:t>Spielen</a:t>
            </a:r>
          </a:p>
          <a:p>
            <a:pPr>
              <a:buFont typeface="Arial" charset="0"/>
              <a:buChar char="•"/>
            </a:pPr>
            <a:r>
              <a:rPr lang="de-DE" sz="2000" dirty="0" smtClean="0"/>
              <a:t>Diskussion … Häufigkeit der Differenzen</a:t>
            </a:r>
          </a:p>
          <a:p>
            <a:pPr>
              <a:buNone/>
            </a:pPr>
            <a:r>
              <a:rPr lang="de-DE" sz="2000" dirty="0" smtClean="0"/>
              <a:t>	viele Versuche, Strichlisten und schätzen</a:t>
            </a:r>
          </a:p>
          <a:p>
            <a:r>
              <a:rPr lang="de-DE" sz="2000" dirty="0" smtClean="0"/>
              <a:t>Systematisches Zählen- Kombinatorik</a:t>
            </a:r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00438"/>
            <a:ext cx="8063949" cy="2590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Heftzweckenwurf</a:t>
            </a:r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25863" y="1353373"/>
            <a:ext cx="1194209" cy="1203121"/>
          </a:xfrm>
          <a:prstGeom prst="rect">
            <a:avLst/>
          </a:prstGeo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781745"/>
              </p:ext>
            </p:extLst>
          </p:nvPr>
        </p:nvGraphicFramePr>
        <p:xfrm>
          <a:off x="1672569" y="2684800"/>
          <a:ext cx="633670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7341">
                  <a:extLst>
                    <a:ext uri="{9D8B030D-6E8A-4147-A177-3AD203B41FA5}">
                      <a16:colId xmlns:a16="http://schemas.microsoft.com/office/drawing/2014/main" val="1373757021"/>
                    </a:ext>
                  </a:extLst>
                </a:gridCol>
                <a:gridCol w="1267341">
                  <a:extLst>
                    <a:ext uri="{9D8B030D-6E8A-4147-A177-3AD203B41FA5}">
                      <a16:colId xmlns:a16="http://schemas.microsoft.com/office/drawing/2014/main" val="3422083685"/>
                    </a:ext>
                  </a:extLst>
                </a:gridCol>
                <a:gridCol w="1267341">
                  <a:extLst>
                    <a:ext uri="{9D8B030D-6E8A-4147-A177-3AD203B41FA5}">
                      <a16:colId xmlns:a16="http://schemas.microsoft.com/office/drawing/2014/main" val="4036500519"/>
                    </a:ext>
                  </a:extLst>
                </a:gridCol>
                <a:gridCol w="1267341">
                  <a:extLst>
                    <a:ext uri="{9D8B030D-6E8A-4147-A177-3AD203B41FA5}">
                      <a16:colId xmlns:a16="http://schemas.microsoft.com/office/drawing/2014/main" val="4170594077"/>
                    </a:ext>
                  </a:extLst>
                </a:gridCol>
                <a:gridCol w="1267341">
                  <a:extLst>
                    <a:ext uri="{9D8B030D-6E8A-4147-A177-3AD203B41FA5}">
                      <a16:colId xmlns:a16="http://schemas.microsoft.com/office/drawing/2014/main" val="85445094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Einzelwürfe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mtClean="0">
                          <a:solidFill>
                            <a:schemeClr val="bg1"/>
                          </a:solidFill>
                        </a:rPr>
                        <a:t>Würfelsumme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8018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solidFill>
                            <a:schemeClr val="bg1"/>
                          </a:solidFill>
                        </a:rPr>
                        <a:t>Würfezahl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Zahl  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solidFill>
                            <a:schemeClr val="bg1"/>
                          </a:solidFill>
                        </a:rPr>
                        <a:t>Würfezahl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Zahl  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Anteil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957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35 %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9217128"/>
                  </a:ext>
                </a:extLst>
              </a:tr>
            </a:tbl>
          </a:graphicData>
        </a:graphic>
      </p:graphicFrame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8778" y="3082636"/>
            <a:ext cx="389967" cy="31684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3082636"/>
            <a:ext cx="389967" cy="316848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4328" y="3082636"/>
            <a:ext cx="389967" cy="316848"/>
          </a:xfrm>
          <a:prstGeom prst="rect">
            <a:avLst/>
          </a:prstGeom>
        </p:spPr>
      </p:pic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209178"/>
              </p:ext>
            </p:extLst>
          </p:nvPr>
        </p:nvGraphicFramePr>
        <p:xfrm>
          <a:off x="1672569" y="4744684"/>
          <a:ext cx="633670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7341">
                  <a:extLst>
                    <a:ext uri="{9D8B030D-6E8A-4147-A177-3AD203B41FA5}">
                      <a16:colId xmlns:a16="http://schemas.microsoft.com/office/drawing/2014/main" val="1500720362"/>
                    </a:ext>
                  </a:extLst>
                </a:gridCol>
                <a:gridCol w="1267341">
                  <a:extLst>
                    <a:ext uri="{9D8B030D-6E8A-4147-A177-3AD203B41FA5}">
                      <a16:colId xmlns:a16="http://schemas.microsoft.com/office/drawing/2014/main" val="1997390167"/>
                    </a:ext>
                  </a:extLst>
                </a:gridCol>
                <a:gridCol w="1267341">
                  <a:extLst>
                    <a:ext uri="{9D8B030D-6E8A-4147-A177-3AD203B41FA5}">
                      <a16:colId xmlns:a16="http://schemas.microsoft.com/office/drawing/2014/main" val="1760676364"/>
                    </a:ext>
                  </a:extLst>
                </a:gridCol>
                <a:gridCol w="1267341">
                  <a:extLst>
                    <a:ext uri="{9D8B030D-6E8A-4147-A177-3AD203B41FA5}">
                      <a16:colId xmlns:a16="http://schemas.microsoft.com/office/drawing/2014/main" val="2773079331"/>
                    </a:ext>
                  </a:extLst>
                </a:gridCol>
                <a:gridCol w="1267341">
                  <a:extLst>
                    <a:ext uri="{9D8B030D-6E8A-4147-A177-3AD203B41FA5}">
                      <a16:colId xmlns:a16="http://schemas.microsoft.com/office/drawing/2014/main" val="1669231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63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2100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1010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48,1%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49802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41816"/>
                  </a:ext>
                </a:extLst>
              </a:tr>
            </a:tbl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1672570" y="3976668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 smtClean="0"/>
          </a:p>
          <a:p>
            <a:r>
              <a:rPr lang="de-DE" dirty="0" smtClean="0"/>
              <a:t>…                    …                     …                      …                     ...</a:t>
            </a:r>
            <a:endParaRPr lang="de-DE" dirty="0"/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122811"/>
              </p:ext>
            </p:extLst>
          </p:nvPr>
        </p:nvGraphicFramePr>
        <p:xfrm>
          <a:off x="1654663" y="3874698"/>
          <a:ext cx="63546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0922">
                  <a:extLst>
                    <a:ext uri="{9D8B030D-6E8A-4147-A177-3AD203B41FA5}">
                      <a16:colId xmlns:a16="http://schemas.microsoft.com/office/drawing/2014/main" val="2484351072"/>
                    </a:ext>
                  </a:extLst>
                </a:gridCol>
                <a:gridCol w="1270922">
                  <a:extLst>
                    <a:ext uri="{9D8B030D-6E8A-4147-A177-3AD203B41FA5}">
                      <a16:colId xmlns:a16="http://schemas.microsoft.com/office/drawing/2014/main" val="41727073"/>
                    </a:ext>
                  </a:extLst>
                </a:gridCol>
                <a:gridCol w="1270922">
                  <a:extLst>
                    <a:ext uri="{9D8B030D-6E8A-4147-A177-3AD203B41FA5}">
                      <a16:colId xmlns:a16="http://schemas.microsoft.com/office/drawing/2014/main" val="3126554644"/>
                    </a:ext>
                  </a:extLst>
                </a:gridCol>
                <a:gridCol w="1270922">
                  <a:extLst>
                    <a:ext uri="{9D8B030D-6E8A-4147-A177-3AD203B41FA5}">
                      <a16:colId xmlns:a16="http://schemas.microsoft.com/office/drawing/2014/main" val="736507114"/>
                    </a:ext>
                  </a:extLst>
                </a:gridCol>
                <a:gridCol w="1270922">
                  <a:extLst>
                    <a:ext uri="{9D8B030D-6E8A-4147-A177-3AD203B41FA5}">
                      <a16:colId xmlns:a16="http://schemas.microsoft.com/office/drawing/2014/main" val="28861748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 100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47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82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41 %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29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505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9398"/>
            <a:ext cx="8229600" cy="1143000"/>
          </a:xfrm>
        </p:spPr>
        <p:txBody>
          <a:bodyPr/>
          <a:lstStyle/>
          <a:p>
            <a:r>
              <a:rPr lang="de-DE" b="1" dirty="0" smtClean="0"/>
              <a:t>Inflation der Gewinnzahlen</a:t>
            </a:r>
            <a:endParaRPr lang="de-DE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457200" y="2362484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             Spieler 1                       Spieler 2                     Spieler 1                  Spieler 2</a:t>
            </a:r>
            <a:endParaRPr lang="de-DE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6189" y="2731816"/>
            <a:ext cx="7931621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feld 12"/>
          <p:cNvSpPr txBox="1"/>
          <p:nvPr/>
        </p:nvSpPr>
        <p:spPr>
          <a:xfrm>
            <a:off x="827584" y="4526588"/>
            <a:ext cx="7317324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Spieler 2 gewinnt, weil die 3 seit dem 2. Wurf Gewinnzahl ist – neben der 6, </a:t>
            </a:r>
          </a:p>
          <a:p>
            <a:r>
              <a:rPr lang="de-DE" dirty="0" smtClean="0"/>
              <a:t>der 5 und der 1.</a:t>
            </a:r>
          </a:p>
          <a:p>
            <a:endParaRPr lang="de-DE" dirty="0"/>
          </a:p>
          <a:p>
            <a:pPr algn="ctr"/>
            <a:r>
              <a:rPr lang="de-DE" sz="2400" b="1" dirty="0" smtClean="0"/>
              <a:t>Ist es günstiger, als Erster oder als Zweiter zu würfeln?</a:t>
            </a:r>
            <a:endParaRPr lang="de-DE" sz="2400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827584" y="1236110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Spieler 1 gewinnt, wenn er eine 6 wirft. Spieler 2 gewinnt, wenn er eine 6 oder die zuerst geworfene Zahl wirft. Spieler 1 gewinnt, falls er eine 6 oder eine der beiden bereits gewürfelten Zahlen wirft. … Es gibt maximal 6 Züge.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Schätzen und Deuten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 algn="ctr">
              <a:buNone/>
            </a:pPr>
            <a:r>
              <a:rPr lang="de-DE" dirty="0" smtClean="0"/>
              <a:t>AB Schätzen von Wahrscheinlichkeiten I</a:t>
            </a:r>
          </a:p>
          <a:p>
            <a:pPr marL="0" indent="0" algn="ctr">
              <a:buNone/>
            </a:pPr>
            <a:r>
              <a:rPr lang="de-DE" dirty="0" smtClean="0"/>
              <a:t>AB Schätzen von Wahrscheinlichkeiten II</a:t>
            </a:r>
          </a:p>
          <a:p>
            <a:pPr marL="0" indent="0" algn="ctr">
              <a:buNone/>
            </a:pPr>
            <a:endParaRPr lang="de-DE" dirty="0"/>
          </a:p>
          <a:p>
            <a:pPr marL="0" indent="0" algn="ctr">
              <a:buNone/>
            </a:pPr>
            <a:r>
              <a:rPr lang="de-DE" dirty="0" smtClean="0"/>
              <a:t>Deuten von Wahrscheinlichkeiten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550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de-DE" sz="3600" dirty="0" smtClean="0"/>
              <a:t>Spiel mit der Wahrscheinlichkeit</a:t>
            </a:r>
            <a:endParaRPr lang="de-DE" sz="36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36942" y="1040128"/>
            <a:ext cx="6821272" cy="5086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Idee des Mathe-Koffers</a:t>
            </a:r>
            <a:br>
              <a:rPr lang="de-DE" dirty="0" smtClean="0"/>
            </a:br>
            <a:r>
              <a:rPr lang="de-DE" dirty="0" smtClean="0"/>
              <a:t>Wahrscheinlichkeit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43050"/>
            <a:ext cx="6905142" cy="2621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feld 7"/>
          <p:cNvSpPr txBox="1"/>
          <p:nvPr/>
        </p:nvSpPr>
        <p:spPr>
          <a:xfrm>
            <a:off x="1071538" y="4500570"/>
            <a:ext cx="7000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</a:rPr>
              <a:t>Unterricht mit heterogenen Lerngruppen wird </a:t>
            </a:r>
            <a:r>
              <a:rPr lang="de-DE" sz="2400" b="1" dirty="0" err="1" smtClean="0">
                <a:solidFill>
                  <a:srgbClr val="FF0000"/>
                </a:solidFill>
              </a:rPr>
              <a:t>leich-ter</a:t>
            </a:r>
            <a:r>
              <a:rPr lang="de-DE" sz="2400" b="1" dirty="0" smtClean="0">
                <a:solidFill>
                  <a:srgbClr val="FF0000"/>
                </a:solidFill>
              </a:rPr>
              <a:t> durch vielfältige Differenzierungsmöglichkeiten, weil </a:t>
            </a:r>
            <a:r>
              <a:rPr lang="de-DE" sz="2400" b="1" dirty="0" err="1" smtClean="0">
                <a:solidFill>
                  <a:srgbClr val="FF0000"/>
                </a:solidFill>
              </a:rPr>
              <a:t>händische</a:t>
            </a:r>
            <a:r>
              <a:rPr lang="de-DE" sz="2400" b="1" dirty="0" smtClean="0">
                <a:solidFill>
                  <a:srgbClr val="FF0000"/>
                </a:solidFill>
              </a:rPr>
              <a:t> Zugänge eröffnet werden.</a:t>
            </a:r>
            <a:endParaRPr lang="de-DE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Inflation der Gewinnzahlen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de-DE" dirty="0" smtClean="0"/>
              <a:t>Spielen Sie das Spiel zu zweit 20mal.</a:t>
            </a:r>
          </a:p>
          <a:p>
            <a:pPr algn="ctr">
              <a:buNone/>
            </a:pPr>
            <a:r>
              <a:rPr lang="de-DE" dirty="0" smtClean="0"/>
              <a:t>Es fängt immer dieselbe Person an. </a:t>
            </a:r>
          </a:p>
          <a:p>
            <a:pPr algn="ctr">
              <a:buNone/>
            </a:pPr>
            <a:r>
              <a:rPr lang="de-DE" dirty="0" smtClean="0"/>
              <a:t>Zählen Sie, wie oft die anfangende Person gewinnt.</a:t>
            </a:r>
          </a:p>
          <a:p>
            <a:pPr algn="ctr">
              <a:buNone/>
            </a:pPr>
            <a:endParaRPr lang="de-DE" dirty="0"/>
          </a:p>
          <a:p>
            <a:pPr algn="ctr">
              <a:buNone/>
            </a:pPr>
            <a:r>
              <a:rPr lang="de-DE" dirty="0" smtClean="0"/>
              <a:t>Wie lautet Ihre Antwort auf die Fragestellung?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b="1" dirty="0" smtClean="0"/>
              <a:t>Inflation der Gewinnzahlen</a:t>
            </a:r>
            <a:br>
              <a:rPr lang="de-DE" b="1" dirty="0" smtClean="0"/>
            </a:br>
            <a:r>
              <a:rPr lang="de-DE" sz="2000" b="1" dirty="0" smtClean="0"/>
              <a:t>Erweiterung I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00240"/>
            <a:ext cx="8560490" cy="975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feld 6"/>
          <p:cNvSpPr txBox="1"/>
          <p:nvPr/>
        </p:nvSpPr>
        <p:spPr>
          <a:xfrm>
            <a:off x="500034" y="3929066"/>
            <a:ext cx="8143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Erweiterung II</a:t>
            </a:r>
          </a:p>
          <a:p>
            <a:pPr algn="ctr"/>
            <a:endParaRPr lang="de-DE" b="1" dirty="0" smtClean="0"/>
          </a:p>
          <a:p>
            <a:pPr algn="ctr"/>
            <a:r>
              <a:rPr lang="de-DE" dirty="0" smtClean="0"/>
              <a:t>Konstruiert ein zum Spiel passendes Baumdiagramm.</a:t>
            </a:r>
          </a:p>
          <a:p>
            <a:pPr algn="ctr"/>
            <a:r>
              <a:rPr lang="de-DE" dirty="0" smtClean="0"/>
              <a:t>Beantwortet die Frage nach der Gewinnwahrscheinlichkeit des Beginnenden neu.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Inflation der Gewinnzahlen</a:t>
            </a:r>
            <a:br>
              <a:rPr lang="de-DE" b="1" dirty="0" smtClean="0"/>
            </a:br>
            <a:r>
              <a:rPr lang="de-DE" sz="2000" b="1" dirty="0" smtClean="0"/>
              <a:t>Erweiterung II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14488"/>
            <a:ext cx="7788050" cy="598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285992"/>
            <a:ext cx="7856209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4714884"/>
            <a:ext cx="7643866" cy="1250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Differenzierung in der Klasse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Fragestellung mit Material erfassen, erproben</a:t>
            </a:r>
          </a:p>
          <a:p>
            <a:r>
              <a:rPr lang="de-DE" dirty="0" smtClean="0"/>
              <a:t>Empirische Ermittlung einer Antwort (Gesetz der großen Zahl, statistische </a:t>
            </a:r>
            <a:r>
              <a:rPr lang="de-DE" dirty="0" err="1" smtClean="0"/>
              <a:t>Wk</a:t>
            </a:r>
            <a:r>
              <a:rPr lang="de-DE" dirty="0" smtClean="0"/>
              <a:t>)</a:t>
            </a:r>
          </a:p>
          <a:p>
            <a:r>
              <a:rPr lang="de-DE" dirty="0" smtClean="0"/>
              <a:t>Soweit möglich: rechnerische </a:t>
            </a:r>
            <a:r>
              <a:rPr lang="de-DE" dirty="0" err="1" smtClean="0"/>
              <a:t>Herleitung</a:t>
            </a:r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 algn="ctr">
              <a:buNone/>
            </a:pPr>
            <a:r>
              <a:rPr lang="de-DE" dirty="0" smtClean="0"/>
              <a:t>Infoblatt Baumdiagramme-Überblick</a:t>
            </a:r>
          </a:p>
          <a:p>
            <a:pPr algn="ctr">
              <a:buNone/>
            </a:pPr>
            <a:r>
              <a:rPr lang="de-DE" dirty="0" smtClean="0"/>
              <a:t>Arbeitsblatt </a:t>
            </a:r>
            <a:r>
              <a:rPr lang="de-DE" smtClean="0"/>
              <a:t>zu komplexen Baumdiagrammen</a:t>
            </a:r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Wahrscheinlichkeit in Klasse 8 bis 10</a:t>
            </a:r>
            <a:br>
              <a:rPr lang="de-DE" dirty="0" smtClean="0"/>
            </a:br>
            <a:r>
              <a:rPr lang="de-DE" sz="3600" dirty="0" smtClean="0"/>
              <a:t>Beginn</a:t>
            </a:r>
            <a:endParaRPr lang="de-DE" sz="36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6"/>
            <a:ext cx="8394502" cy="181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Wahrscheinlichkeit in Klasse 8 bis 10</a:t>
            </a:r>
            <a:br>
              <a:rPr lang="de-DE" dirty="0" smtClean="0"/>
            </a:br>
            <a:r>
              <a:rPr lang="de-DE" sz="3200" dirty="0" smtClean="0"/>
              <a:t>Reihenende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00240"/>
            <a:ext cx="8284675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Wahrscheinlichkeit in Klasse 8 bis 10</a:t>
            </a:r>
            <a:br>
              <a:rPr lang="de-DE" dirty="0" smtClean="0"/>
            </a:br>
            <a:r>
              <a:rPr lang="de-DE" sz="3200" dirty="0" smtClean="0"/>
              <a:t>kein Baumdiagramm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12.7.2018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8651238" cy="1333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453</Words>
  <Application>Microsoft Office PowerPoint</Application>
  <PresentationFormat>Bildschirmpräsentation (4:3)</PresentationFormat>
  <Paragraphs>152</Paragraphs>
  <Slides>22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5" baseType="lpstr">
      <vt:lpstr>Arial</vt:lpstr>
      <vt:lpstr>Calibri</vt:lpstr>
      <vt:lpstr>Larissa-Design</vt:lpstr>
      <vt:lpstr>Differenzierung im Mathematikunterricht mit dem Wahrscheinlichkeitskoffer</vt:lpstr>
      <vt:lpstr>Inflation der Gewinnzahlen</vt:lpstr>
      <vt:lpstr>Inflation der Gewinnzahlen</vt:lpstr>
      <vt:lpstr>Inflation der Gewinnzahlen Erweiterung I</vt:lpstr>
      <vt:lpstr>Inflation der Gewinnzahlen Erweiterung II</vt:lpstr>
      <vt:lpstr>Differenzierung in der Klasse</vt:lpstr>
      <vt:lpstr>Wahrscheinlichkeit in Klasse 8 bis 10 Beginn</vt:lpstr>
      <vt:lpstr>Wahrscheinlichkeit in Klasse 8 bis 10 Reihenende</vt:lpstr>
      <vt:lpstr>Wahrscheinlichkeit in Klasse 8 bis 10 kein Baumdiagramm</vt:lpstr>
      <vt:lpstr>Wahrscheinlichkeit in Klasse 8 bis 10 Erwartungswert</vt:lpstr>
      <vt:lpstr>21 verliert</vt:lpstr>
      <vt:lpstr>Mögliche Strategien</vt:lpstr>
      <vt:lpstr>Simulationsergebnis</vt:lpstr>
      <vt:lpstr> Wahrscheinlichkeit in Klasse 8 bis 10 Monte-Carlo-Methode </vt:lpstr>
      <vt:lpstr>Wk-Einführung (Klasse 7/8)</vt:lpstr>
      <vt:lpstr>Wahrscheinlichkeit in Klasse 6 bis 8</vt:lpstr>
      <vt:lpstr>Differenz trifft</vt:lpstr>
      <vt:lpstr>Schritte der Bearbeitung</vt:lpstr>
      <vt:lpstr>Heftzweckenwurf</vt:lpstr>
      <vt:lpstr>Schätzen und Deuten</vt:lpstr>
      <vt:lpstr>Spiel mit der Wahrscheinlichkeit</vt:lpstr>
      <vt:lpstr>Idee des Mathe-Koffers Wahrscheinlichkeit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Mued-e.V</dc:creator>
  <cp:lastModifiedBy>Windows-Benutzer</cp:lastModifiedBy>
  <cp:revision>39</cp:revision>
  <dcterms:created xsi:type="dcterms:W3CDTF">2015-03-16T17:11:54Z</dcterms:created>
  <dcterms:modified xsi:type="dcterms:W3CDTF">2018-07-05T08:52:13Z</dcterms:modified>
</cp:coreProperties>
</file>