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5"/>
  </p:notesMasterIdLst>
  <p:sldIdLst>
    <p:sldId id="256" r:id="rId2"/>
    <p:sldId id="260" r:id="rId3"/>
    <p:sldId id="286" r:id="rId4"/>
    <p:sldId id="289" r:id="rId5"/>
    <p:sldId id="296" r:id="rId6"/>
    <p:sldId id="290" r:id="rId7"/>
    <p:sldId id="295" r:id="rId8"/>
    <p:sldId id="291" r:id="rId9"/>
    <p:sldId id="299" r:id="rId10"/>
    <p:sldId id="293" r:id="rId11"/>
    <p:sldId id="294" r:id="rId12"/>
    <p:sldId id="259" r:id="rId13"/>
    <p:sldId id="288" r:id="rId14"/>
    <p:sldId id="292" r:id="rId15"/>
    <p:sldId id="257" r:id="rId16"/>
    <p:sldId id="258" r:id="rId17"/>
    <p:sldId id="281" r:id="rId18"/>
    <p:sldId id="282" r:id="rId19"/>
    <p:sldId id="283" r:id="rId20"/>
    <p:sldId id="261" r:id="rId21"/>
    <p:sldId id="297" r:id="rId22"/>
    <p:sldId id="262" r:id="rId23"/>
    <p:sldId id="263" r:id="rId24"/>
    <p:sldId id="264" r:id="rId25"/>
    <p:sldId id="265" r:id="rId26"/>
    <p:sldId id="284" r:id="rId27"/>
    <p:sldId id="285" r:id="rId28"/>
    <p:sldId id="266" r:id="rId29"/>
    <p:sldId id="298" r:id="rId30"/>
    <p:sldId id="267" r:id="rId31"/>
    <p:sldId id="268" r:id="rId32"/>
    <p:sldId id="269" r:id="rId33"/>
    <p:sldId id="270" r:id="rId34"/>
    <p:sldId id="271" r:id="rId35"/>
    <p:sldId id="280" r:id="rId36"/>
    <p:sldId id="279" r:id="rId37"/>
    <p:sldId id="272" r:id="rId38"/>
    <p:sldId id="273" r:id="rId39"/>
    <p:sldId id="274" r:id="rId40"/>
    <p:sldId id="275" r:id="rId41"/>
    <p:sldId id="276" r:id="rId42"/>
    <p:sldId id="277" r:id="rId43"/>
    <p:sldId id="278" r:id="rId44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Calibri" pitchFamily="34" charset="0"/>
        <a:ea typeface="Microsoft YaHei" pitchFamily="34" charset="-122"/>
        <a:cs typeface="Arial" charset="0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Calibri" pitchFamily="34" charset="0"/>
        <a:ea typeface="Microsoft YaHei" pitchFamily="34" charset="-122"/>
        <a:cs typeface="Arial" charset="0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Calibri" pitchFamily="34" charset="0"/>
        <a:ea typeface="Microsoft YaHei" pitchFamily="34" charset="-122"/>
        <a:cs typeface="Arial" charset="0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Calibri" pitchFamily="34" charset="0"/>
        <a:ea typeface="Microsoft YaHei" pitchFamily="34" charset="-122"/>
        <a:cs typeface="Arial" charset="0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Calibri" pitchFamily="34" charset="0"/>
        <a:ea typeface="Microsoft YaHei" pitchFamily="34" charset="-122"/>
        <a:cs typeface="Arial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Calibri" pitchFamily="34" charset="0"/>
        <a:ea typeface="Microsoft YaHei" pitchFamily="34" charset="-122"/>
        <a:cs typeface="Arial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Calibri" pitchFamily="34" charset="0"/>
        <a:ea typeface="Microsoft YaHei" pitchFamily="34" charset="-122"/>
        <a:cs typeface="Arial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Calibri" pitchFamily="34" charset="0"/>
        <a:ea typeface="Microsoft YaHei" pitchFamily="34" charset="-122"/>
        <a:cs typeface="Arial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Calibri" pitchFamily="34" charset="0"/>
        <a:ea typeface="Microsoft YaHei" pitchFamily="34" charset="-122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104" y="30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695325"/>
            <a:ext cx="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DE" altLang="de-DE" noProof="0" smtClean="0"/>
          </a:p>
        </p:txBody>
      </p:sp>
    </p:spTree>
    <p:extLst>
      <p:ext uri="{BB962C8B-B14F-4D97-AF65-F5344CB8AC3E}">
        <p14:creationId xmlns:p14="http://schemas.microsoft.com/office/powerpoint/2010/main" val="30499503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379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891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301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403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505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608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710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813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915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915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017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120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222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325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427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349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246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632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993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837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939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041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144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993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993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481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584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686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789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5C8E5F-8AE0-4954-9408-D0F780F5CBBB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4847775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799B3E-6338-472E-8B63-E99CFA732B4D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913256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5813" cy="584993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49937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25C446-A62D-4E77-9E08-1D40B6CFDF1D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263559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45A814-2CB1-4241-B422-B0FF4B4CA51A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4319590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3D51CD-6570-47DE-A854-61CAC10845AF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621371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69C68A-B186-424E-8C16-4EEAFF998EDC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114581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062498-C25A-40E5-B8A0-29B145B2FADE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9910707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4833FF-DE7C-41FC-8201-E36C20A799EC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2687457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B86F9C-CA62-45AA-8FE2-1D7FD66FBA31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8311756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A25F8B-DB89-4079-BE60-D9FD8949EA47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921283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F2327D-A3DC-4D0C-A1F0-B174C994EA34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7091895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8013" cy="114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 smtClean="0"/>
              <a:t>Klicken Sie, um das Format des Titeltextes zu bearbeiten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 smtClean="0"/>
              <a:t>Klicken Sie, um die Formate des Gliederungstextes zu bearbeiten</a:t>
            </a:r>
          </a:p>
          <a:p>
            <a:pPr lvl="1"/>
            <a:r>
              <a:rPr lang="en-GB" altLang="de-DE" smtClean="0"/>
              <a:t>Zweite Gliederungsebene</a:t>
            </a:r>
          </a:p>
          <a:p>
            <a:pPr lvl="2"/>
            <a:r>
              <a:rPr lang="en-GB" altLang="de-DE" smtClean="0"/>
              <a:t>Dritte Gliederungsebene</a:t>
            </a:r>
          </a:p>
          <a:p>
            <a:pPr lvl="3"/>
            <a:r>
              <a:rPr lang="en-GB" altLang="de-DE" smtClean="0"/>
              <a:t>Vierte Gliederungsebene</a:t>
            </a:r>
          </a:p>
          <a:p>
            <a:pPr lvl="4"/>
            <a:r>
              <a:rPr lang="en-GB" altLang="de-DE" smtClean="0"/>
              <a:t>Fünfte Gliederungsebene</a:t>
            </a:r>
          </a:p>
          <a:p>
            <a:pPr lvl="4"/>
            <a:r>
              <a:rPr lang="en-GB" altLang="de-DE" smtClean="0"/>
              <a:t>Sechste Gliederungsebene</a:t>
            </a:r>
          </a:p>
          <a:p>
            <a:pPr lvl="4"/>
            <a:r>
              <a:rPr lang="en-GB" altLang="de-DE" smtClean="0"/>
              <a:t>Siebente Gliederungsebene</a:t>
            </a:r>
          </a:p>
          <a:p>
            <a:pPr lvl="4"/>
            <a:r>
              <a:rPr lang="en-GB" altLang="de-DE" smtClean="0"/>
              <a:t>Achte Gliederungsebene</a:t>
            </a:r>
          </a:p>
          <a:p>
            <a:pPr lvl="4"/>
            <a:r>
              <a:rPr lang="en-GB" altLang="de-DE" smtClean="0"/>
              <a:t>Neunte Gliederungsebene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2013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1029" name="Text Box 4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fld id="{5A70E319-D970-4EF5-BF39-B17BAD362138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charset="0"/>
          <a:ea typeface="Microsoft YaHei" charset="-122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charset="0"/>
          <a:ea typeface="Microsoft YaHei" charset="-122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charset="0"/>
          <a:ea typeface="Microsoft YaHei" charset="-122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charset="0"/>
          <a:ea typeface="Microsoft YaHei" charset="-122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ChangeArrowheads="1"/>
          </p:cNvSpPr>
          <p:nvPr/>
        </p:nvSpPr>
        <p:spPr bwMode="auto">
          <a:xfrm>
            <a:off x="971550" y="1772816"/>
            <a:ext cx="7129463" cy="3049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4800" dirty="0"/>
              <a:t>Ein Funktionenlabor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4800" dirty="0"/>
              <a:t>in der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4800" dirty="0"/>
              <a:t>Einführungsphase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4800" dirty="0"/>
              <a:t>der Sek II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5679988"/>
            <a:ext cx="2036068" cy="963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755577" y="548680"/>
            <a:ext cx="7416823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000" dirty="0" smtClean="0">
                <a:solidFill>
                  <a:schemeClr val="tx1"/>
                </a:solidFill>
              </a:rPr>
              <a:t>Was könnte statt dessen sinnvoll sein?</a:t>
            </a:r>
          </a:p>
          <a:p>
            <a:pPr algn="ctr"/>
            <a:endParaRPr lang="de-DE" sz="2600" b="1" dirty="0" smtClean="0">
              <a:solidFill>
                <a:schemeClr val="tx1"/>
              </a:solidFill>
            </a:endParaRPr>
          </a:p>
          <a:p>
            <a:pPr algn="ctr"/>
            <a:r>
              <a:rPr lang="de-DE" sz="2400" dirty="0" smtClean="0">
                <a:solidFill>
                  <a:schemeClr val="tx1"/>
                </a:solidFill>
              </a:rPr>
              <a:t>A) Inhaltlich: Die Bedeutung von Funktionen verstehen</a:t>
            </a:r>
          </a:p>
          <a:p>
            <a:pPr algn="ctr"/>
            <a:endParaRPr lang="de-DE" sz="2400" dirty="0" smtClean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schemeClr val="tx1"/>
                </a:solidFill>
              </a:rPr>
              <a:t>Es ist eine wesentliche Aufgabe der Mathematiker, herauszufinden, ob ein realer Zusammenhang linear, quadratisch, rational, exponentiell ist und dieser Zusammenhang muss eine Anwendungsbedeutung haben.</a:t>
            </a:r>
            <a:br>
              <a:rPr lang="de-DE" sz="2400" dirty="0" smtClean="0">
                <a:solidFill>
                  <a:schemeClr val="tx1"/>
                </a:solidFill>
              </a:rPr>
            </a:br>
            <a:endParaRPr lang="de-DE" sz="2400" dirty="0" smtClean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schemeClr val="tx1"/>
                </a:solidFill>
              </a:rPr>
              <a:t>Dazu muss man wesentliche Merkmale von Linearität, exponentiellem oder quadratischen Wachstum kennen und in einer realen Situation wieder erkennen</a:t>
            </a:r>
          </a:p>
          <a:p>
            <a:r>
              <a:rPr lang="de-DE" sz="2400" dirty="0" smtClean="0">
                <a:solidFill>
                  <a:schemeClr val="tx1"/>
                </a:solidFill>
              </a:rPr>
              <a:t/>
            </a:r>
            <a:br>
              <a:rPr lang="de-DE" sz="2400" dirty="0" smtClean="0">
                <a:solidFill>
                  <a:schemeClr val="tx1"/>
                </a:solidFill>
              </a:rPr>
            </a:br>
            <a:endParaRPr lang="de-DE" sz="2400" dirty="0" smtClean="0">
              <a:solidFill>
                <a:schemeClr val="tx1"/>
              </a:solidFill>
            </a:endParaRPr>
          </a:p>
          <a:p>
            <a:r>
              <a:rPr lang="de-DE" sz="2000" dirty="0" smtClean="0">
                <a:solidFill>
                  <a:schemeClr val="tx1"/>
                </a:solidFill>
              </a:rPr>
              <a:t> </a:t>
            </a:r>
            <a:endParaRPr lang="de-DE" sz="2000" dirty="0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5679988"/>
            <a:ext cx="2036068" cy="963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6655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755577" y="548680"/>
            <a:ext cx="7416823" cy="615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000" dirty="0" smtClean="0">
                <a:solidFill>
                  <a:schemeClr val="tx1"/>
                </a:solidFill>
              </a:rPr>
              <a:t>Was könnte statt dessen sinnvoll sein?</a:t>
            </a:r>
          </a:p>
          <a:p>
            <a:pPr algn="ctr"/>
            <a:endParaRPr lang="de-DE" sz="2600" b="1" dirty="0">
              <a:solidFill>
                <a:schemeClr val="tx1"/>
              </a:solidFill>
            </a:endParaRPr>
          </a:p>
          <a:p>
            <a:pPr algn="ctr"/>
            <a:r>
              <a:rPr lang="de-DE" sz="2600" dirty="0" smtClean="0">
                <a:solidFill>
                  <a:schemeClr val="tx1"/>
                </a:solidFill>
              </a:rPr>
              <a:t>B) Methodisch: Funktionen universell und auf vielfältige Weise erleben und lernen</a:t>
            </a:r>
          </a:p>
          <a:p>
            <a:endParaRPr lang="de-DE" sz="2600" dirty="0" smtClean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schemeClr val="tx1"/>
                </a:solidFill>
              </a:rPr>
              <a:t>Alle Sinne ansprechen</a:t>
            </a:r>
            <a:br>
              <a:rPr lang="de-DE" sz="2400" dirty="0" smtClean="0">
                <a:solidFill>
                  <a:schemeClr val="tx1"/>
                </a:solidFill>
              </a:rPr>
            </a:br>
            <a:endParaRPr lang="de-DE" sz="2400" dirty="0" smtClean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schemeClr val="tx1"/>
                </a:solidFill>
              </a:rPr>
              <a:t>Kommunikation initiieren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schemeClr val="tx1"/>
                </a:solidFill>
              </a:rPr>
              <a:t>Werkzeuge wie z.B. Transformationen als universelle Idee einführen </a:t>
            </a:r>
            <a:br>
              <a:rPr lang="de-DE" sz="2400" dirty="0" smtClean="0">
                <a:solidFill>
                  <a:schemeClr val="tx1"/>
                </a:solidFill>
              </a:rPr>
            </a:br>
            <a:endParaRPr lang="de-DE" sz="2400" dirty="0" smtClean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schemeClr val="tx1"/>
                </a:solidFill>
              </a:rPr>
              <a:t>Zentrale Aspekte wie z.B. „Nullstellen“ unabhängig von einzelnen Funktionenklassen einführen</a:t>
            </a:r>
            <a:br>
              <a:rPr lang="de-DE" sz="2400" dirty="0" smtClean="0">
                <a:solidFill>
                  <a:schemeClr val="tx1"/>
                </a:solidFill>
              </a:rPr>
            </a:br>
            <a:endParaRPr lang="de-DE" sz="2400" dirty="0" smtClean="0">
              <a:solidFill>
                <a:schemeClr val="tx1"/>
              </a:solidFill>
            </a:endParaRPr>
          </a:p>
          <a:p>
            <a:r>
              <a:rPr lang="de-DE" sz="2000" dirty="0" smtClean="0">
                <a:solidFill>
                  <a:schemeClr val="tx1"/>
                </a:solidFill>
              </a:rPr>
              <a:t> </a:t>
            </a:r>
            <a:endParaRPr lang="de-DE" sz="2000" dirty="0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5679988"/>
            <a:ext cx="2036068" cy="963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1214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1201040" y="1628800"/>
            <a:ext cx="6769100" cy="25567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dirty="0"/>
              <a:t>Die Konzentration auf die </a:t>
            </a:r>
            <a:r>
              <a:rPr lang="de-DE" altLang="de-DE" dirty="0" smtClean="0"/>
              <a:t>richtige </a:t>
            </a:r>
            <a:r>
              <a:rPr lang="de-DE" altLang="de-DE" dirty="0"/>
              <a:t>Verwendung eines Kalküls  </a:t>
            </a:r>
            <a:r>
              <a:rPr lang="de-DE" altLang="de-DE" dirty="0" smtClean="0"/>
              <a:t>überdeckt</a:t>
            </a:r>
            <a:endParaRPr lang="de-DE" altLang="de-DE" dirty="0"/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dirty="0"/>
              <a:t>das Verständnis für die Sache </a:t>
            </a:r>
            <a:r>
              <a:rPr lang="de-DE" altLang="de-DE" dirty="0" smtClean="0"/>
              <a:t>und </a:t>
            </a:r>
            <a:r>
              <a:rPr lang="de-DE" altLang="de-DE" dirty="0"/>
              <a:t>verhindert </a:t>
            </a:r>
            <a:r>
              <a:rPr lang="de-DE" altLang="de-DE" dirty="0" smtClean="0"/>
              <a:t>gleichzeitig elementare </a:t>
            </a:r>
            <a:r>
              <a:rPr lang="de-DE" altLang="de-DE" dirty="0"/>
              <a:t>und variantenreiche Lösungen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5679988"/>
            <a:ext cx="2036068" cy="963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145" name="Rectangle 1"/>
              <p:cNvSpPr>
                <a:spLocks noChangeArrowheads="1"/>
              </p:cNvSpPr>
              <p:nvPr/>
            </p:nvSpPr>
            <p:spPr bwMode="auto">
              <a:xfrm>
                <a:off x="1115616" y="1124744"/>
                <a:ext cx="7056958" cy="495738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0000" tIns="46800" rIns="90000" bIns="46800">
                <a:spAutoFit/>
              </a:bodyPr>
              <a:lstStyle>
                <a:lvl1pPr eaLnBrk="0" hangingPunct="0">
                  <a:spcBef>
                    <a:spcPts val="80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3200">
                    <a:solidFill>
                      <a:srgbClr val="000000"/>
                    </a:solidFill>
                    <a:latin typeface="Calibri" pitchFamily="34" charset="0"/>
                    <a:ea typeface="Microsoft YaHei" pitchFamily="34" charset="-122"/>
                  </a:defRPr>
                </a:lvl1pPr>
                <a:lvl2pPr eaLnBrk="0" hangingPunct="0">
                  <a:spcBef>
                    <a:spcPts val="70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800">
                    <a:solidFill>
                      <a:srgbClr val="000000"/>
                    </a:solidFill>
                    <a:latin typeface="Calibri" pitchFamily="34" charset="0"/>
                    <a:ea typeface="Microsoft YaHei" pitchFamily="34" charset="-122"/>
                  </a:defRPr>
                </a:lvl2pPr>
                <a:lvl3pPr eaLnBrk="0" hangingPunct="0">
                  <a:spcBef>
                    <a:spcPts val="60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rgbClr val="000000"/>
                    </a:solidFill>
                    <a:latin typeface="Calibri" pitchFamily="34" charset="0"/>
                    <a:ea typeface="Microsoft YaHei" pitchFamily="34" charset="-122"/>
                  </a:defRPr>
                </a:lvl3pPr>
                <a:lvl4pPr eaLnBrk="0" hangingPunct="0">
                  <a:spcBef>
                    <a:spcPts val="50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Calibri" pitchFamily="34" charset="0"/>
                    <a:ea typeface="Microsoft YaHei" pitchFamily="34" charset="-122"/>
                  </a:defRPr>
                </a:lvl4pPr>
                <a:lvl5pPr eaLnBrk="0" hangingPunct="0">
                  <a:spcBef>
                    <a:spcPts val="50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Calibri" pitchFamily="34" charset="0"/>
                    <a:ea typeface="Microsoft YaHei" pitchFamily="34" charset="-122"/>
                  </a:defRPr>
                </a:lvl5pPr>
                <a:lvl6pPr marL="2514600" indent="-228600" defTabSz="449263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Calibri" pitchFamily="34" charset="0"/>
                    <a:ea typeface="Microsoft YaHei" pitchFamily="34" charset="-122"/>
                  </a:defRPr>
                </a:lvl6pPr>
                <a:lvl7pPr marL="2971800" indent="-228600" defTabSz="449263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Calibri" pitchFamily="34" charset="0"/>
                    <a:ea typeface="Microsoft YaHei" pitchFamily="34" charset="-122"/>
                  </a:defRPr>
                </a:lvl7pPr>
                <a:lvl8pPr marL="3429000" indent="-228600" defTabSz="449263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Calibri" pitchFamily="34" charset="0"/>
                    <a:ea typeface="Microsoft YaHei" pitchFamily="34" charset="-122"/>
                  </a:defRPr>
                </a:lvl8pPr>
                <a:lvl9pPr marL="3886200" indent="-228600" defTabSz="449263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Calibri" pitchFamily="34" charset="0"/>
                    <a:ea typeface="Microsoft YaHei" pitchFamily="34" charset="-122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FontTx/>
                  <a:buNone/>
                </a:pPr>
                <a:r>
                  <a:rPr lang="de-DE" altLang="de-DE" dirty="0" smtClean="0"/>
                  <a:t>Nullstelle der Funktion </a:t>
                </a:r>
                <a14:m>
                  <m:oMath xmlns:m="http://schemas.openxmlformats.org/officeDocument/2006/math">
                    <m:r>
                      <a:rPr lang="de-DE" altLang="de-DE" b="0" i="1" smtClean="0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de-DE" altLang="de-DE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de-DE" altLang="de-DE" b="0" i="1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de-DE" altLang="de-DE" b="0" i="1" smtClean="0">
                        <a:latin typeface="Cambria Math"/>
                      </a:rPr>
                      <m:t>=2</m:t>
                    </m:r>
                    <m:r>
                      <a:rPr lang="de-DE" altLang="de-DE" b="0" i="1" smtClean="0">
                        <a:latin typeface="Cambria Math"/>
                      </a:rPr>
                      <m:t>𝑥</m:t>
                    </m:r>
                    <m:r>
                      <a:rPr lang="de-DE" altLang="de-DE" b="0" i="1" smtClean="0">
                        <a:latin typeface="Cambria Math"/>
                      </a:rPr>
                      <m:t>+4?</m:t>
                    </m:r>
                  </m:oMath>
                </a14:m>
                <a:endParaRPr lang="de-DE" altLang="de-DE" dirty="0" smtClean="0"/>
              </a:p>
              <a:p>
                <a:pPr algn="ctr"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de-DE" altLang="de-DE" dirty="0"/>
              </a:p>
              <a:p>
                <a:pPr algn="ctr" eaLnBrk="1" hangingPunct="1">
                  <a:spcBef>
                    <a:spcPct val="0"/>
                  </a:spcBef>
                  <a:buClrTx/>
                  <a:buFontTx/>
                  <a:buNone/>
                </a:pPr>
                <a:r>
                  <a:rPr lang="de-DE" altLang="de-DE" sz="2800" dirty="0" smtClean="0"/>
                  <a:t>Für </a:t>
                </a:r>
                <a14:m>
                  <m:oMath xmlns:m="http://schemas.openxmlformats.org/officeDocument/2006/math">
                    <m:r>
                      <a:rPr lang="de-DE" altLang="de-DE" sz="2800" b="0" i="1" smtClean="0">
                        <a:latin typeface="Cambria Math"/>
                      </a:rPr>
                      <m:t>𝑥</m:t>
                    </m:r>
                    <m:r>
                      <a:rPr lang="de-DE" altLang="de-DE" sz="2800" b="0" i="1" smtClean="0">
                        <a:latin typeface="Cambria Math"/>
                      </a:rPr>
                      <m:t> </m:t>
                    </m:r>
                  </m:oMath>
                </a14:m>
                <a:r>
                  <a:rPr lang="de-DE" altLang="de-DE" sz="2800" dirty="0" smtClean="0"/>
                  <a:t>Null einsetzen?</a:t>
                </a:r>
              </a:p>
              <a:p>
                <a:pPr algn="ctr" eaLnBrk="1" hangingPunct="1">
                  <a:spcBef>
                    <a:spcPct val="0"/>
                  </a:spcBef>
                  <a:buClrTx/>
                  <a:buFontTx/>
                  <a:buNone/>
                </a:pPr>
                <a14:m>
                  <m:oMath xmlns:m="http://schemas.openxmlformats.org/officeDocument/2006/math">
                    <m:r>
                      <a:rPr lang="de-DE" altLang="de-DE" sz="2800" b="0" i="1" smtClean="0">
                        <a:latin typeface="Cambria Math"/>
                      </a:rPr>
                      <m:t>2</m:t>
                    </m:r>
                    <m:r>
                      <a:rPr lang="de-DE" altLang="de-DE" sz="2800" b="0" i="1" smtClean="0">
                        <a:latin typeface="Cambria Math"/>
                      </a:rPr>
                      <m:t>𝑥</m:t>
                    </m:r>
                    <m:r>
                      <a:rPr lang="de-DE" altLang="de-DE" sz="2800" b="0" i="1" smtClean="0">
                        <a:latin typeface="Cambria Math"/>
                      </a:rPr>
                      <m:t>+4=0</m:t>
                    </m:r>
                  </m:oMath>
                </a14:m>
                <a:r>
                  <a:rPr lang="de-DE" altLang="de-DE" sz="2800" dirty="0" smtClean="0"/>
                  <a:t> ?</a:t>
                </a:r>
              </a:p>
              <a:p>
                <a:pPr algn="ctr"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de-DE" altLang="de-DE" sz="2800" dirty="0"/>
              </a:p>
              <a:p>
                <a:pPr algn="ctr" eaLnBrk="1" hangingPunct="1">
                  <a:spcBef>
                    <a:spcPct val="0"/>
                  </a:spcBef>
                  <a:buClrTx/>
                  <a:buFontTx/>
                  <a:buNone/>
                </a:pPr>
                <a:r>
                  <a:rPr lang="de-DE" altLang="de-DE" sz="2800" dirty="0" smtClean="0"/>
                  <a:t>Nein – man muss diejenige Zahlen finden, die man für </a:t>
                </a:r>
                <a14:m>
                  <m:oMath xmlns:m="http://schemas.openxmlformats.org/officeDocument/2006/math">
                    <m:r>
                      <a:rPr lang="de-DE" altLang="de-DE" sz="2800" b="0" i="1" smtClean="0">
                        <a:latin typeface="Cambria Math"/>
                      </a:rPr>
                      <m:t>𝑥</m:t>
                    </m:r>
                  </m:oMath>
                </a14:m>
                <a:r>
                  <a:rPr lang="de-DE" altLang="de-DE" sz="2800" dirty="0" smtClean="0"/>
                  <a:t> einsetzen muss, damit 0 herauskommt!</a:t>
                </a:r>
              </a:p>
              <a:p>
                <a:pPr algn="ctr"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de-DE" altLang="de-DE" sz="2800" dirty="0"/>
              </a:p>
              <a:p>
                <a:pPr algn="ctr" eaLnBrk="1" hangingPunct="1">
                  <a:spcBef>
                    <a:spcPct val="0"/>
                  </a:spcBef>
                  <a:buClrTx/>
                  <a:buFontTx/>
                  <a:buNone/>
                </a:pPr>
                <a:r>
                  <a:rPr lang="de-DE" altLang="de-DE" sz="2800" dirty="0" smtClean="0"/>
                  <a:t>Ach so:  </a:t>
                </a:r>
                <a14:m>
                  <m:oMath xmlns:m="http://schemas.openxmlformats.org/officeDocument/2006/math">
                    <m:r>
                      <a:rPr lang="de-DE" altLang="de-DE" sz="2800" b="0" i="1" smtClean="0">
                        <a:latin typeface="Cambria Math"/>
                      </a:rPr>
                      <m:t>𝑥</m:t>
                    </m:r>
                    <m:r>
                      <a:rPr lang="de-DE" altLang="de-DE" sz="2800" b="0" i="1" smtClean="0">
                        <a:latin typeface="Cambria Math"/>
                      </a:rPr>
                      <m:t>=−2</m:t>
                    </m:r>
                  </m:oMath>
                </a14:m>
                <a:r>
                  <a:rPr lang="de-DE" altLang="de-DE" sz="2800" dirty="0" smtClean="0"/>
                  <a:t> !</a:t>
                </a:r>
              </a:p>
              <a:p>
                <a:pPr algn="ctr" eaLnBrk="1" hangingPunct="1">
                  <a:spcBef>
                    <a:spcPct val="0"/>
                  </a:spcBef>
                  <a:buClrTx/>
                  <a:buFontTx/>
                  <a:buNone/>
                </a:pPr>
                <a:r>
                  <a:rPr lang="de-DE" altLang="de-DE" sz="2800" dirty="0" smtClean="0"/>
                  <a:t>Und die anderen Lösungen?</a:t>
                </a:r>
                <a:endParaRPr lang="de-DE" altLang="de-DE" sz="2800" dirty="0"/>
              </a:p>
            </p:txBody>
          </p:sp>
        </mc:Choice>
        <mc:Fallback xmlns="">
          <p:sp>
            <p:nvSpPr>
              <p:cNvPr id="6145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15616" y="1124744"/>
                <a:ext cx="7056958" cy="4957384"/>
              </a:xfrm>
              <a:prstGeom prst="rect">
                <a:avLst/>
              </a:prstGeom>
              <a:blipFill rotWithShape="1">
                <a:blip r:embed="rId3"/>
                <a:stretch>
                  <a:fillRect t="-1476" r="-604" b="-2583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5679988"/>
            <a:ext cx="2036068" cy="963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12013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145" name="Rectangle 1"/>
              <p:cNvSpPr>
                <a:spLocks noChangeArrowheads="1"/>
              </p:cNvSpPr>
              <p:nvPr/>
            </p:nvSpPr>
            <p:spPr bwMode="auto">
              <a:xfrm>
                <a:off x="1115616" y="548680"/>
                <a:ext cx="7056958" cy="525522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0000" tIns="46800" rIns="90000" bIns="46800">
                <a:spAutoFit/>
              </a:bodyPr>
              <a:lstStyle>
                <a:lvl1pPr eaLnBrk="0" hangingPunct="0">
                  <a:spcBef>
                    <a:spcPts val="80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3200">
                    <a:solidFill>
                      <a:srgbClr val="000000"/>
                    </a:solidFill>
                    <a:latin typeface="Calibri" pitchFamily="34" charset="0"/>
                    <a:ea typeface="Microsoft YaHei" pitchFamily="34" charset="-122"/>
                  </a:defRPr>
                </a:lvl1pPr>
                <a:lvl2pPr eaLnBrk="0" hangingPunct="0">
                  <a:spcBef>
                    <a:spcPts val="70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800">
                    <a:solidFill>
                      <a:srgbClr val="000000"/>
                    </a:solidFill>
                    <a:latin typeface="Calibri" pitchFamily="34" charset="0"/>
                    <a:ea typeface="Microsoft YaHei" pitchFamily="34" charset="-122"/>
                  </a:defRPr>
                </a:lvl2pPr>
                <a:lvl3pPr eaLnBrk="0" hangingPunct="0">
                  <a:spcBef>
                    <a:spcPts val="60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rgbClr val="000000"/>
                    </a:solidFill>
                    <a:latin typeface="Calibri" pitchFamily="34" charset="0"/>
                    <a:ea typeface="Microsoft YaHei" pitchFamily="34" charset="-122"/>
                  </a:defRPr>
                </a:lvl3pPr>
                <a:lvl4pPr eaLnBrk="0" hangingPunct="0">
                  <a:spcBef>
                    <a:spcPts val="50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Calibri" pitchFamily="34" charset="0"/>
                    <a:ea typeface="Microsoft YaHei" pitchFamily="34" charset="-122"/>
                  </a:defRPr>
                </a:lvl4pPr>
                <a:lvl5pPr eaLnBrk="0" hangingPunct="0">
                  <a:spcBef>
                    <a:spcPts val="50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Calibri" pitchFamily="34" charset="0"/>
                    <a:ea typeface="Microsoft YaHei" pitchFamily="34" charset="-122"/>
                  </a:defRPr>
                </a:lvl5pPr>
                <a:lvl6pPr marL="2514600" indent="-228600" defTabSz="449263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Calibri" pitchFamily="34" charset="0"/>
                    <a:ea typeface="Microsoft YaHei" pitchFamily="34" charset="-122"/>
                  </a:defRPr>
                </a:lvl6pPr>
                <a:lvl7pPr marL="2971800" indent="-228600" defTabSz="449263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Calibri" pitchFamily="34" charset="0"/>
                    <a:ea typeface="Microsoft YaHei" pitchFamily="34" charset="-122"/>
                  </a:defRPr>
                </a:lvl7pPr>
                <a:lvl8pPr marL="3429000" indent="-228600" defTabSz="449263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Calibri" pitchFamily="34" charset="0"/>
                    <a:ea typeface="Microsoft YaHei" pitchFamily="34" charset="-122"/>
                  </a:defRPr>
                </a:lvl8pPr>
                <a:lvl9pPr marL="3886200" indent="-228600" defTabSz="449263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Calibri" pitchFamily="34" charset="0"/>
                    <a:ea typeface="Microsoft YaHei" pitchFamily="34" charset="-122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FontTx/>
                  <a:buNone/>
                </a:pPr>
                <a:r>
                  <a:rPr lang="de-DE" altLang="de-DE" sz="2800" dirty="0" smtClean="0"/>
                  <a:t>Welches sind die Nullstellen von </a:t>
                </a:r>
                <a:endParaRPr lang="de-DE" altLang="de-DE" sz="2800" i="1" dirty="0" smtClean="0">
                  <a:latin typeface="Cambria Math"/>
                </a:endParaRPr>
              </a:p>
              <a:p>
                <a:pPr algn="ctr" eaLnBrk="1" hangingPunct="1">
                  <a:spcBef>
                    <a:spcPct val="0"/>
                  </a:spcBef>
                  <a:buClrTx/>
                  <a:buFontTx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altLang="de-DE" sz="28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de-DE" altLang="de-DE" sz="280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de-DE" altLang="de-DE" sz="28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de-DE" altLang="de-DE" sz="2800" b="0" i="1" smtClean="0">
                          <a:latin typeface="Cambria Math"/>
                        </a:rPr>
                        <m:t>=2(</m:t>
                      </m:r>
                      <m:r>
                        <a:rPr lang="de-DE" altLang="de-DE" sz="2800" b="0" i="1" smtClean="0">
                          <a:latin typeface="Cambria Math"/>
                        </a:rPr>
                        <m:t>𝑥</m:t>
                      </m:r>
                      <m:r>
                        <a:rPr lang="de-DE" altLang="de-DE" sz="2800" b="0" i="1" smtClean="0">
                          <a:latin typeface="Cambria Math"/>
                        </a:rPr>
                        <m:t>+4)(2</m:t>
                      </m:r>
                      <m:r>
                        <a:rPr lang="de-DE" altLang="de-DE" sz="2800" b="0" i="1" smtClean="0">
                          <a:latin typeface="Cambria Math"/>
                        </a:rPr>
                        <m:t>𝑥</m:t>
                      </m:r>
                      <m:r>
                        <a:rPr lang="de-DE" altLang="de-DE" sz="2800" b="0" i="1" smtClean="0">
                          <a:latin typeface="Cambria Math"/>
                        </a:rPr>
                        <m:t>−8)?</m:t>
                      </m:r>
                    </m:oMath>
                  </m:oMathPara>
                </a14:m>
                <a:endParaRPr lang="de-DE" altLang="de-DE" sz="2800" dirty="0" smtClean="0"/>
              </a:p>
              <a:p>
                <a:pPr algn="ctr"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de-DE" altLang="de-DE" sz="2800" dirty="0"/>
              </a:p>
              <a:p>
                <a:pPr algn="ctr" eaLnBrk="1" hangingPunct="1">
                  <a:spcBef>
                    <a:spcPct val="0"/>
                  </a:spcBef>
                  <a:buClrTx/>
                  <a:buFontTx/>
                  <a:buNone/>
                </a:pPr>
                <a:r>
                  <a:rPr lang="de-DE" altLang="de-DE" sz="2800" dirty="0" smtClean="0"/>
                  <a:t>Ausmultiplizieren </a:t>
                </a:r>
                <a:r>
                  <a:rPr lang="de-DE" altLang="de-DE" sz="2800" dirty="0" smtClean="0">
                    <a:sym typeface="Wingdings" panose="05000000000000000000" pitchFamily="2" charset="2"/>
                  </a:rPr>
                  <a:t> p-q-Formel</a:t>
                </a:r>
                <a:r>
                  <a:rPr lang="de-DE" altLang="de-DE" sz="2800" dirty="0" smtClean="0"/>
                  <a:t>?</a:t>
                </a:r>
              </a:p>
              <a:p>
                <a:pPr algn="ctr"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de-DE" altLang="de-DE" sz="2800" dirty="0"/>
              </a:p>
              <a:p>
                <a:pPr algn="ctr" eaLnBrk="1" hangingPunct="1">
                  <a:spcBef>
                    <a:spcPct val="0"/>
                  </a:spcBef>
                  <a:buClrTx/>
                  <a:buFontTx/>
                  <a:buNone/>
                </a:pPr>
                <a:r>
                  <a:rPr lang="de-DE" altLang="de-DE" sz="2800" dirty="0" smtClean="0"/>
                  <a:t>Nein – man muss diejenige Zahlen finden, die man für </a:t>
                </a:r>
                <a14:m>
                  <m:oMath xmlns:m="http://schemas.openxmlformats.org/officeDocument/2006/math">
                    <m:r>
                      <a:rPr lang="de-DE" altLang="de-DE" sz="2800" b="0" i="1" smtClean="0">
                        <a:latin typeface="Cambria Math"/>
                      </a:rPr>
                      <m:t>𝑥</m:t>
                    </m:r>
                  </m:oMath>
                </a14:m>
                <a:r>
                  <a:rPr lang="de-DE" altLang="de-DE" sz="2800" dirty="0" smtClean="0"/>
                  <a:t> einsetzen muss, damit 0 herauskommt! Das sieht man doch:</a:t>
                </a:r>
              </a:p>
              <a:p>
                <a:pPr algn="ctr"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de-DE" altLang="de-DE" sz="2800" dirty="0"/>
              </a:p>
              <a:p>
                <a:pPr algn="ctr" eaLnBrk="1" hangingPunct="1">
                  <a:spcBef>
                    <a:spcPct val="0"/>
                  </a:spcBef>
                  <a:buClrTx/>
                  <a:buFontTx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altLang="de-DE" sz="28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de-DE" altLang="de-DE" sz="280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de-DE" altLang="de-DE" sz="2800" b="0" i="1" smtClean="0">
                              <a:latin typeface="Cambria Math"/>
                            </a:rPr>
                            <m:t>−4</m:t>
                          </m:r>
                        </m:e>
                      </m:d>
                      <m:r>
                        <a:rPr lang="de-DE" altLang="de-DE" sz="2800" b="0" i="1" smtClean="0">
                          <a:latin typeface="Cambria Math"/>
                        </a:rPr>
                        <m:t>=2∙</m:t>
                      </m:r>
                      <m:d>
                        <m:dPr>
                          <m:ctrlPr>
                            <a:rPr lang="de-DE" altLang="de-DE" sz="280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de-DE" altLang="de-DE" sz="2800" b="0" i="1" smtClean="0">
                              <a:latin typeface="Cambria Math"/>
                            </a:rPr>
                            <m:t>−4+4</m:t>
                          </m:r>
                        </m:e>
                      </m:d>
                      <m:d>
                        <m:dPr>
                          <m:ctrlPr>
                            <a:rPr lang="de-DE" altLang="de-DE" sz="280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de-DE" altLang="de-DE" sz="2800" b="0" i="1" smtClean="0">
                              <a:latin typeface="Cambria Math"/>
                            </a:rPr>
                            <m:t>2</m:t>
                          </m:r>
                          <m:r>
                            <a:rPr lang="de-DE" altLang="de-DE" sz="2800" b="0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d>
                            <m:dPr>
                              <m:ctrlPr>
                                <a:rPr lang="de-DE" altLang="de-DE" sz="280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de-DE" altLang="de-DE" sz="2800" b="0" i="1" smtClean="0">
                                  <a:latin typeface="Cambria Math"/>
                                  <a:ea typeface="Cambria Math"/>
                                </a:rPr>
                                <m:t>−4</m:t>
                              </m:r>
                            </m:e>
                          </m:d>
                          <m:r>
                            <a:rPr lang="de-DE" altLang="de-DE" sz="2800" b="0" i="1" smtClean="0">
                              <a:latin typeface="Cambria Math"/>
                              <a:ea typeface="Cambria Math"/>
                            </a:rPr>
                            <m:t>−8</m:t>
                          </m:r>
                        </m:e>
                      </m:d>
                      <m:r>
                        <a:rPr lang="de-DE" altLang="de-DE" sz="2800" b="0" i="1" smtClean="0">
                          <a:latin typeface="Cambria Math"/>
                          <a:ea typeface="Cambria Math"/>
                        </a:rPr>
                        <m:t>=2∙0∙</m:t>
                      </m:r>
                      <m:d>
                        <m:dPr>
                          <m:ctrlPr>
                            <a:rPr lang="de-DE" altLang="de-DE" sz="280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de-DE" altLang="de-DE" sz="2800" b="0" i="1" smtClean="0">
                              <a:latin typeface="Cambria Math"/>
                              <a:ea typeface="Cambria Math"/>
                            </a:rPr>
                            <m:t>−16</m:t>
                          </m:r>
                        </m:e>
                      </m:d>
                      <m:r>
                        <a:rPr lang="de-DE" altLang="de-DE" sz="2800" b="0" i="1" smtClean="0">
                          <a:latin typeface="Cambria Math"/>
                          <a:ea typeface="Cambria Math"/>
                        </a:rPr>
                        <m:t>=0</m:t>
                      </m:r>
                    </m:oMath>
                  </m:oMathPara>
                </a14:m>
                <a:endParaRPr lang="de-DE" altLang="de-DE" sz="2800" dirty="0" smtClean="0">
                  <a:ea typeface="Cambria Math"/>
                </a:endParaRPr>
              </a:p>
              <a:p>
                <a:pPr algn="ctr"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de-DE" altLang="de-DE" sz="2800" b="1" dirty="0" smtClean="0"/>
              </a:p>
            </p:txBody>
          </p:sp>
        </mc:Choice>
        <mc:Fallback xmlns="">
          <p:sp>
            <p:nvSpPr>
              <p:cNvPr id="6145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15616" y="548680"/>
                <a:ext cx="7056958" cy="5255222"/>
              </a:xfrm>
              <a:prstGeom prst="rect">
                <a:avLst/>
              </a:prstGeom>
              <a:blipFill rotWithShape="1">
                <a:blip r:embed="rId3"/>
                <a:stretch>
                  <a:fillRect t="-1044" r="-604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5679988"/>
            <a:ext cx="2036068" cy="963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489842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971550" y="1988840"/>
            <a:ext cx="7129463" cy="12025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3600" dirty="0"/>
              <a:t>Fünf Wochen Beschäftigung mit  Funktionen</a:t>
            </a: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971550" y="3641725"/>
            <a:ext cx="7129463" cy="12025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3600" dirty="0" smtClean="0"/>
              <a:t>(fast) ohne </a:t>
            </a:r>
            <a:r>
              <a:rPr lang="de-DE" altLang="de-DE" sz="3600" dirty="0"/>
              <a:t>Belästigungen durch den Kalkül der Sek I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043608" y="836712"/>
            <a:ext cx="7129463" cy="7408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4200" dirty="0" smtClean="0"/>
              <a:t>Das Funktionenlabor</a:t>
            </a:r>
            <a:endParaRPr lang="de-DE" altLang="de-DE" sz="42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5679988"/>
            <a:ext cx="2036068" cy="963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ChangeArrowheads="1"/>
          </p:cNvSpPr>
          <p:nvPr/>
        </p:nvSpPr>
        <p:spPr bwMode="auto">
          <a:xfrm>
            <a:off x="1258888" y="1557338"/>
            <a:ext cx="6481762" cy="3660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1800" b="1" dirty="0"/>
              <a:t>Lösen von linearen und quadratischen Gleichungen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de-DE" altLang="de-DE" sz="1800" dirty="0"/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1800" b="1" dirty="0"/>
              <a:t>Aufstellen der linearen Funktionsgleichung zu zwei Punkten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de-DE" altLang="de-DE" sz="1800" dirty="0"/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1800" b="1" dirty="0"/>
              <a:t>Schnittpunktberechnungen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de-DE" altLang="de-DE" sz="1800" dirty="0"/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1800" b="1" dirty="0"/>
              <a:t>Erstellen der Scheitelpunktform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de-DE" altLang="de-DE" sz="1800" dirty="0"/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1800" b="1" dirty="0"/>
              <a:t>Erstellen der Exponentialfunktion zu 2 Punkten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de-DE" altLang="de-DE" sz="1800" dirty="0"/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1800" b="1" dirty="0"/>
              <a:t>Lösen von exponentiellen Gleichungen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de-DE" altLang="de-DE" sz="1800" b="1" dirty="0"/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1800" b="1" dirty="0"/>
              <a:t>…….</a:t>
            </a:r>
          </a:p>
        </p:txBody>
      </p:sp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1187450" y="1484313"/>
            <a:ext cx="5830888" cy="3598862"/>
            <a:chOff x="748" y="935"/>
            <a:chExt cx="3673" cy="2267"/>
          </a:xfrm>
        </p:grpSpPr>
        <p:sp>
          <p:nvSpPr>
            <p:cNvPr id="4100" name="Line 3"/>
            <p:cNvSpPr>
              <a:spLocks noChangeShapeType="1"/>
            </p:cNvSpPr>
            <p:nvPr/>
          </p:nvSpPr>
          <p:spPr bwMode="auto">
            <a:xfrm flipV="1">
              <a:off x="748" y="934"/>
              <a:ext cx="3492" cy="2269"/>
            </a:xfrm>
            <a:prstGeom prst="line">
              <a:avLst/>
            </a:prstGeom>
            <a:noFill/>
            <a:ln w="50760" cap="sq">
              <a:solidFill>
                <a:srgbClr val="C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101" name="Line 4"/>
            <p:cNvSpPr>
              <a:spLocks noChangeShapeType="1"/>
            </p:cNvSpPr>
            <p:nvPr/>
          </p:nvSpPr>
          <p:spPr bwMode="auto">
            <a:xfrm>
              <a:off x="748" y="1071"/>
              <a:ext cx="3673" cy="2131"/>
            </a:xfrm>
            <a:prstGeom prst="line">
              <a:avLst/>
            </a:prstGeom>
            <a:noFill/>
            <a:ln w="50760" cap="sq">
              <a:solidFill>
                <a:srgbClr val="C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</p:grp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5679988"/>
            <a:ext cx="2036068" cy="963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 noChangeArrowheads="1"/>
          </p:cNvSpPr>
          <p:nvPr/>
        </p:nvSpPr>
        <p:spPr bwMode="auto">
          <a:xfrm>
            <a:off x="971550" y="1268760"/>
            <a:ext cx="7129463" cy="3787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4800" dirty="0"/>
              <a:t>Oder: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4800" dirty="0"/>
              <a:t>Experimente in der Stufe 7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de-DE" altLang="de-DE" sz="4800" dirty="0"/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4800" dirty="0"/>
              <a:t>Eine erste Begegnung mit Zuordnungen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5679988"/>
            <a:ext cx="2036068" cy="963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 noChangeArrowheads="1"/>
          </p:cNvSpPr>
          <p:nvPr/>
        </p:nvSpPr>
        <p:spPr bwMode="auto">
          <a:xfrm>
            <a:off x="971550" y="1052513"/>
            <a:ext cx="7129463" cy="157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4800" dirty="0"/>
              <a:t>3 Wochen Beschäftigung mit  Zuordnungen</a:t>
            </a: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971550" y="3641725"/>
            <a:ext cx="7129463" cy="157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4800" dirty="0" smtClean="0"/>
              <a:t>ohne </a:t>
            </a:r>
            <a:r>
              <a:rPr lang="de-DE" altLang="de-DE" sz="4800" dirty="0"/>
              <a:t>Belästigungen durch einen Kalkül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5679988"/>
            <a:ext cx="2036068" cy="963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ChangeArrowheads="1"/>
          </p:cNvSpPr>
          <p:nvPr/>
        </p:nvSpPr>
        <p:spPr bwMode="auto">
          <a:xfrm>
            <a:off x="1258888" y="1557338"/>
            <a:ext cx="6481762" cy="314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1800" b="1"/>
              <a:t>Proportionalität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de-DE" altLang="de-DE" sz="1800" b="1"/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1800" b="1"/>
              <a:t>Berechnung der Einheit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de-DE" altLang="de-DE" sz="1800" b="1"/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1800" b="1"/>
              <a:t>Dreisatz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de-DE" altLang="de-DE" sz="1800" b="1"/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1800" b="1"/>
              <a:t>Antiproportionalität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de-DE" altLang="de-DE" sz="1800" b="1"/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1800" b="1"/>
              <a:t>Produktgleichheit …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de-DE" altLang="de-DE" sz="1800" b="1"/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de-DE" altLang="de-DE" sz="1800" b="1"/>
          </a:p>
        </p:txBody>
      </p:sp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1187450" y="1484313"/>
            <a:ext cx="5830888" cy="3598862"/>
            <a:chOff x="748" y="935"/>
            <a:chExt cx="3673" cy="2267"/>
          </a:xfrm>
        </p:grpSpPr>
        <p:sp>
          <p:nvSpPr>
            <p:cNvPr id="7172" name="Line 3"/>
            <p:cNvSpPr>
              <a:spLocks noChangeShapeType="1"/>
            </p:cNvSpPr>
            <p:nvPr/>
          </p:nvSpPr>
          <p:spPr bwMode="auto">
            <a:xfrm flipV="1">
              <a:off x="748" y="934"/>
              <a:ext cx="3492" cy="2269"/>
            </a:xfrm>
            <a:prstGeom prst="line">
              <a:avLst/>
            </a:prstGeom>
            <a:noFill/>
            <a:ln w="50760" cap="sq">
              <a:solidFill>
                <a:srgbClr val="C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173" name="Line 4"/>
            <p:cNvSpPr>
              <a:spLocks noChangeShapeType="1"/>
            </p:cNvSpPr>
            <p:nvPr/>
          </p:nvSpPr>
          <p:spPr bwMode="auto">
            <a:xfrm>
              <a:off x="748" y="1071"/>
              <a:ext cx="3673" cy="2131"/>
            </a:xfrm>
            <a:prstGeom prst="line">
              <a:avLst/>
            </a:prstGeom>
            <a:noFill/>
            <a:ln w="50760" cap="sq">
              <a:solidFill>
                <a:srgbClr val="C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</p:grp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5679988"/>
            <a:ext cx="2036068" cy="963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468313" y="2133600"/>
            <a:ext cx="8280400" cy="3972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457200" indent="-457200" eaLnBrk="0" hangingPunct="0">
              <a:spcBef>
                <a:spcPts val="800"/>
              </a:spcBef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3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1pPr>
            <a:lvl2pPr eaLnBrk="0" hangingPunct="0">
              <a:spcBef>
                <a:spcPts val="700"/>
              </a:spcBef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8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2pPr>
            <a:lvl3pPr eaLnBrk="0" hangingPunct="0">
              <a:spcBef>
                <a:spcPts val="600"/>
              </a:spcBef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4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3pPr>
            <a:lvl4pPr eaLnBrk="0" hangingPunct="0">
              <a:spcBef>
                <a:spcPts val="500"/>
              </a:spcBef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4pPr>
            <a:lvl5pPr eaLnBrk="0" hangingPunct="0">
              <a:spcBef>
                <a:spcPts val="500"/>
              </a:spcBef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Calibri" pitchFamily="34" charset="0"/>
              <a:buChar char="-"/>
            </a:pPr>
            <a:r>
              <a:rPr lang="de-DE" altLang="de-DE" sz="2800" dirty="0" smtClean="0"/>
              <a:t>Eine Einführung in die Ausgangslage zu Beginn der Sek II (10 Minuten)</a:t>
            </a:r>
          </a:p>
          <a:p>
            <a:pPr eaLnBrk="1" hangingPunct="1">
              <a:spcBef>
                <a:spcPct val="0"/>
              </a:spcBef>
              <a:buFont typeface="Calibri" pitchFamily="34" charset="0"/>
              <a:buChar char="-"/>
            </a:pPr>
            <a:endParaRPr lang="de-DE" altLang="de-DE" sz="2800" dirty="0"/>
          </a:p>
          <a:p>
            <a:pPr eaLnBrk="1" hangingPunct="1">
              <a:spcBef>
                <a:spcPct val="0"/>
              </a:spcBef>
              <a:buFont typeface="Calibri" pitchFamily="34" charset="0"/>
              <a:buChar char="-"/>
            </a:pPr>
            <a:r>
              <a:rPr lang="de-DE" altLang="de-DE" sz="2800" dirty="0" smtClean="0"/>
              <a:t>Vorstellen </a:t>
            </a:r>
            <a:r>
              <a:rPr lang="de-DE" altLang="de-DE" sz="2800" dirty="0"/>
              <a:t>der </a:t>
            </a:r>
            <a:r>
              <a:rPr lang="de-DE" altLang="de-DE" sz="2800" dirty="0" smtClean="0"/>
              <a:t>5 </a:t>
            </a:r>
            <a:r>
              <a:rPr lang="de-DE" altLang="de-DE" sz="2800" dirty="0"/>
              <a:t>Bausteine </a:t>
            </a:r>
            <a:r>
              <a:rPr lang="de-DE" altLang="de-DE" sz="2800" dirty="0" smtClean="0"/>
              <a:t>(5 </a:t>
            </a:r>
            <a:r>
              <a:rPr lang="de-DE" altLang="de-DE" sz="2800" dirty="0"/>
              <a:t>Minuten)</a:t>
            </a:r>
            <a:br>
              <a:rPr lang="de-DE" altLang="de-DE" sz="2800" dirty="0"/>
            </a:br>
            <a:endParaRPr lang="de-DE" altLang="de-DE" sz="2800" dirty="0"/>
          </a:p>
          <a:p>
            <a:pPr eaLnBrk="1" hangingPunct="1">
              <a:spcBef>
                <a:spcPct val="0"/>
              </a:spcBef>
              <a:buFont typeface="Calibri" pitchFamily="34" charset="0"/>
              <a:buChar char="-"/>
            </a:pPr>
            <a:r>
              <a:rPr lang="de-DE" altLang="de-DE" sz="2800" dirty="0"/>
              <a:t>Kennenlernen </a:t>
            </a:r>
            <a:r>
              <a:rPr lang="de-DE" altLang="de-DE" sz="2800" dirty="0" smtClean="0"/>
              <a:t>ausgewählter </a:t>
            </a:r>
            <a:r>
              <a:rPr lang="de-DE" altLang="de-DE" sz="2800" dirty="0"/>
              <a:t>Bausteine </a:t>
            </a:r>
            <a:r>
              <a:rPr lang="de-DE" altLang="de-DE" sz="2800" dirty="0" smtClean="0"/>
              <a:t>(100 </a:t>
            </a:r>
            <a:r>
              <a:rPr lang="de-DE" altLang="de-DE" sz="2800" dirty="0"/>
              <a:t>Min)</a:t>
            </a:r>
            <a:br>
              <a:rPr lang="de-DE" altLang="de-DE" sz="2800" dirty="0"/>
            </a:br>
            <a:endParaRPr lang="de-DE" altLang="de-DE" sz="2800" dirty="0"/>
          </a:p>
          <a:p>
            <a:pPr eaLnBrk="1" hangingPunct="1">
              <a:spcBef>
                <a:spcPct val="0"/>
              </a:spcBef>
              <a:buFont typeface="Calibri" pitchFamily="34" charset="0"/>
              <a:buChar char="-"/>
            </a:pPr>
            <a:r>
              <a:rPr lang="de-DE" altLang="de-DE" sz="2800" dirty="0"/>
              <a:t>Anmerkungen </a:t>
            </a:r>
            <a:r>
              <a:rPr lang="de-DE" altLang="de-DE" sz="2800"/>
              <a:t>und </a:t>
            </a:r>
            <a:r>
              <a:rPr lang="de-DE" altLang="de-DE" sz="2800" smtClean="0"/>
              <a:t>Diskussion</a:t>
            </a:r>
            <a:r>
              <a:rPr lang="de-DE" altLang="de-DE" sz="2800" b="1" dirty="0"/>
              <a:t/>
            </a:r>
            <a:br>
              <a:rPr lang="de-DE" altLang="de-DE" sz="2800" b="1" dirty="0"/>
            </a:br>
            <a:endParaRPr lang="de-DE" altLang="de-DE" sz="2800" b="1" dirty="0"/>
          </a:p>
        </p:txBody>
      </p:sp>
      <p:sp>
        <p:nvSpPr>
          <p:cNvPr id="9219" name="Rectangle 2"/>
          <p:cNvSpPr>
            <a:spLocks noChangeArrowheads="1"/>
          </p:cNvSpPr>
          <p:nvPr/>
        </p:nvSpPr>
        <p:spPr bwMode="auto">
          <a:xfrm>
            <a:off x="2483768" y="908720"/>
            <a:ext cx="3902648" cy="833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4800" dirty="0" smtClean="0"/>
              <a:t>Unser Zeitplan</a:t>
            </a:r>
            <a:endParaRPr lang="de-DE" altLang="de-DE" sz="48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5679988"/>
            <a:ext cx="2036068" cy="963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1"/>
          <p:cNvSpPr txBox="1">
            <a:spLocks noChangeArrowheads="1"/>
          </p:cNvSpPr>
          <p:nvPr/>
        </p:nvSpPr>
        <p:spPr bwMode="auto">
          <a:xfrm>
            <a:off x="1600200" y="1700808"/>
            <a:ext cx="5975350" cy="2833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dirty="0"/>
              <a:t>Achtung!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de-DE" altLang="de-DE" dirty="0"/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2400" dirty="0"/>
              <a:t>Viele der vorgestellten Ideen sind nicht meine eigenen. Die einzelnen Elemente sind zusammengesammelt und ich weiß oft nicht, woher sie stammen.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de-DE" altLang="de-DE" sz="18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5679988"/>
            <a:ext cx="2036068" cy="963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1"/>
          <p:cNvSpPr txBox="1">
            <a:spLocks noChangeArrowheads="1"/>
          </p:cNvSpPr>
          <p:nvPr/>
        </p:nvSpPr>
        <p:spPr bwMode="auto">
          <a:xfrm>
            <a:off x="1691680" y="2379007"/>
            <a:ext cx="5975350" cy="1356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dirty="0" smtClean="0"/>
              <a:t>Jetzt das Handout verteilen und auf die Materialien hinweisen!!</a:t>
            </a:r>
            <a:endParaRPr lang="de-DE" altLang="de-DE" dirty="0"/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de-DE" altLang="de-DE" sz="18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5679988"/>
            <a:ext cx="2036068" cy="963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53073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4000" dirty="0"/>
              <a:t>1 Experimente: Realsituationen  mit Prognoseaufgaben</a:t>
            </a:r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755650" y="1557338"/>
            <a:ext cx="7704138" cy="4849812"/>
          </a:xfrm>
          <a:prstGeom prst="rect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de-DE" altLang="de-DE" sz="1600" b="1" dirty="0"/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2800" b="1" dirty="0"/>
              <a:t>Station 0 - Schattengröße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2800" b="1" dirty="0"/>
              <a:t> 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2000" dirty="0"/>
              <a:t>Eine Taschenlampe liegt im Abstand von 2m  vor einer Wand und strahlt darauf. Ein Lineal wird (senkrecht zum Lichtstrahlen) dazwischen gehalten und wirft einen Schatten an die Wand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2000" dirty="0"/>
              <a:t> 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2000" dirty="0"/>
              <a:t>Führt eine Messreihe zur Untersuchung der folgenden Funktion durch:</a:t>
            </a:r>
            <a:br>
              <a:rPr lang="de-DE" altLang="de-DE" sz="2000" dirty="0"/>
            </a:br>
            <a:r>
              <a:rPr lang="de-DE" altLang="de-DE" sz="2000" dirty="0"/>
              <a:t/>
            </a:r>
            <a:br>
              <a:rPr lang="de-DE" altLang="de-DE" sz="2000" dirty="0"/>
            </a:br>
            <a:r>
              <a:rPr lang="de-DE" altLang="de-DE" sz="2000" b="1" dirty="0"/>
              <a:t>Abstand des Lineals von der Wand </a:t>
            </a:r>
            <a:r>
              <a:rPr lang="de-DE" altLang="de-DE" sz="2000" b="1" dirty="0">
                <a:latin typeface="Wingdings" pitchFamily="2" charset="2"/>
              </a:rPr>
              <a:t></a:t>
            </a:r>
            <a:r>
              <a:rPr lang="de-DE" altLang="de-DE" sz="2000" b="1" dirty="0"/>
              <a:t> Größe des Schattens</a:t>
            </a:r>
            <a:br>
              <a:rPr lang="de-DE" altLang="de-DE" sz="2000" b="1" dirty="0"/>
            </a:br>
            <a:endParaRPr lang="de-DE" altLang="de-DE" sz="2000" b="1" dirty="0"/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2000" dirty="0"/>
              <a:t>Prognosefrage: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2000" dirty="0"/>
              <a:t>Wie groß wäre der Schatten in einem Abstand von 195cm?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de-DE" altLang="de-DE" sz="2000" dirty="0"/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de-DE" altLang="de-DE" sz="20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4000" dirty="0"/>
              <a:t>1 Experimente: Realsituationen  mit Prognoseaufgaben</a:t>
            </a:r>
          </a:p>
        </p:txBody>
      </p:sp>
      <p:sp>
        <p:nvSpPr>
          <p:cNvPr id="12291" name="Rectangle 2"/>
          <p:cNvSpPr>
            <a:spLocks noChangeArrowheads="1"/>
          </p:cNvSpPr>
          <p:nvPr/>
        </p:nvSpPr>
        <p:spPr bwMode="auto">
          <a:xfrm>
            <a:off x="755650" y="2636838"/>
            <a:ext cx="7704138" cy="2409825"/>
          </a:xfrm>
          <a:prstGeom prst="rect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de-DE" altLang="de-DE" sz="2400"/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/>
              <a:t>Hinweise zur Bearbeitung aller Aufgaben: Messen, Auswerten, Nachmessen, Modellieren, Dokumentieren, Präsentieren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de-DE" altLang="de-DE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4000" dirty="0"/>
              <a:t>1 Experimente: Realsituationen  mit Prognoseaufgaben</a:t>
            </a:r>
          </a:p>
        </p:txBody>
      </p:sp>
      <p:pic>
        <p:nvPicPr>
          <p:cNvPr id="1331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700213"/>
            <a:ext cx="8024812" cy="3457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4000" dirty="0"/>
              <a:t>1 Experimente: Realsituationen  mit Prognoseaufgaben</a:t>
            </a:r>
          </a:p>
        </p:txBody>
      </p:sp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1275" y="1865313"/>
            <a:ext cx="4367213" cy="4659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4000" dirty="0" smtClean="0"/>
              <a:t>(Experimente </a:t>
            </a:r>
            <a:r>
              <a:rPr lang="de-DE" altLang="de-DE" sz="4000" dirty="0"/>
              <a:t>in Klasse </a:t>
            </a:r>
            <a:r>
              <a:rPr lang="de-DE" altLang="de-DE" sz="4000" dirty="0" smtClean="0"/>
              <a:t>7) </a:t>
            </a:r>
            <a:endParaRPr lang="de-DE" altLang="de-DE" sz="4000" dirty="0"/>
          </a:p>
        </p:txBody>
      </p:sp>
      <p:pic>
        <p:nvPicPr>
          <p:cNvPr id="15363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225" y="1412875"/>
            <a:ext cx="7067550" cy="4867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4000" dirty="0"/>
              <a:t>Experimente in Klasse 7 </a:t>
            </a:r>
          </a:p>
        </p:txBody>
      </p:sp>
      <p:pic>
        <p:nvPicPr>
          <p:cNvPr id="1638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4450" y="1412875"/>
            <a:ext cx="6515100" cy="489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1"/>
          <p:cNvSpPr txBox="1">
            <a:spLocks noChangeArrowheads="1"/>
          </p:cNvSpPr>
          <p:nvPr/>
        </p:nvSpPr>
        <p:spPr bwMode="auto">
          <a:xfrm>
            <a:off x="457200" y="8461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4400" dirty="0"/>
              <a:t>2 Neue Funktionen entdecken</a:t>
            </a:r>
          </a:p>
        </p:txBody>
      </p:sp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827088" y="4581525"/>
            <a:ext cx="7705725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1800"/>
              <a:t>Schüler A stellt sich auf den Punkt auf den Kreisrand, der der Passante am nächsten ist; Schülerin B auf den Schnittpunkt von Passante und Zentraler. A geht nun </a:t>
            </a:r>
            <a:r>
              <a:rPr lang="de-DE" altLang="de-DE" sz="1800" u="sng"/>
              <a:t>mit gleich bleibender Geschwindigkeit</a:t>
            </a:r>
            <a:r>
              <a:rPr lang="de-DE" altLang="de-DE" sz="1800"/>
              <a:t> auf dem Kreisrand </a:t>
            </a:r>
            <a:r>
              <a:rPr lang="de-DE" altLang="de-DE" sz="1800" u="sng"/>
              <a:t>gegen den Uhrzeigersinn</a:t>
            </a:r>
            <a:r>
              <a:rPr lang="de-DE" altLang="de-DE" sz="1800"/>
              <a:t>. B bewegt sich …….</a:t>
            </a: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2133600"/>
            <a:ext cx="7512050" cy="2195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1"/>
          <p:cNvSpPr txBox="1">
            <a:spLocks noChangeArrowheads="1"/>
          </p:cNvSpPr>
          <p:nvPr/>
        </p:nvSpPr>
        <p:spPr bwMode="auto">
          <a:xfrm>
            <a:off x="457200" y="8461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4400" dirty="0"/>
              <a:t>2 Neue Funktionen entdecken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004889"/>
            <a:ext cx="6552728" cy="4520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5697384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983744" y="620688"/>
            <a:ext cx="6852132" cy="49859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3000" dirty="0" smtClean="0">
                <a:solidFill>
                  <a:schemeClr val="tx1"/>
                </a:solidFill>
              </a:rPr>
              <a:t>Was haben die Schüler bisher gelernt?</a:t>
            </a:r>
          </a:p>
          <a:p>
            <a:endParaRPr lang="de-DE" dirty="0" smtClean="0">
              <a:solidFill>
                <a:schemeClr val="tx1"/>
              </a:solidFill>
            </a:endParaRPr>
          </a:p>
          <a:p>
            <a:endParaRPr lang="de-DE" dirty="0" smtClean="0">
              <a:solidFill>
                <a:schemeClr val="tx1"/>
              </a:solidFill>
            </a:endParaRPr>
          </a:p>
          <a:p>
            <a:endParaRPr lang="de-DE" sz="2000" dirty="0" smtClean="0">
              <a:solidFill>
                <a:schemeClr val="tx1"/>
              </a:solidFill>
            </a:endParaRPr>
          </a:p>
          <a:p>
            <a:endParaRPr lang="de-DE" sz="2000" dirty="0" smtClean="0">
              <a:solidFill>
                <a:schemeClr val="tx1"/>
              </a:solidFill>
            </a:endParaRPr>
          </a:p>
          <a:p>
            <a:r>
              <a:rPr lang="de-DE" sz="2200" dirty="0" smtClean="0">
                <a:solidFill>
                  <a:schemeClr val="tx1"/>
                </a:solidFill>
              </a:rPr>
              <a:t>Klasse 7:  Graph – Wertetabelle – Beschreibung in Worten </a:t>
            </a:r>
          </a:p>
          <a:p>
            <a:endParaRPr lang="de-DE" sz="2200" dirty="0" smtClean="0">
              <a:solidFill>
                <a:schemeClr val="tx1"/>
              </a:solidFill>
            </a:endParaRPr>
          </a:p>
          <a:p>
            <a:r>
              <a:rPr lang="de-DE" sz="2200" dirty="0" smtClean="0">
                <a:solidFill>
                  <a:schemeClr val="tx1"/>
                </a:solidFill>
              </a:rPr>
              <a:t>Klasse 8: Lineare Funktionen</a:t>
            </a:r>
          </a:p>
          <a:p>
            <a:endParaRPr lang="de-DE" sz="2200" dirty="0" smtClean="0">
              <a:solidFill>
                <a:schemeClr val="tx1"/>
              </a:solidFill>
            </a:endParaRPr>
          </a:p>
          <a:p>
            <a:r>
              <a:rPr lang="de-DE" sz="2200" dirty="0" smtClean="0">
                <a:solidFill>
                  <a:schemeClr val="tx1"/>
                </a:solidFill>
              </a:rPr>
              <a:t>Klasse 9: Quadratische Funktionen</a:t>
            </a:r>
          </a:p>
          <a:p>
            <a:endParaRPr lang="de-DE" sz="2200" dirty="0" smtClean="0">
              <a:solidFill>
                <a:schemeClr val="tx1"/>
              </a:solidFill>
            </a:endParaRPr>
          </a:p>
          <a:p>
            <a:r>
              <a:rPr lang="de-DE" sz="2200" dirty="0" smtClean="0">
                <a:solidFill>
                  <a:schemeClr val="tx1"/>
                </a:solidFill>
              </a:rPr>
              <a:t>(Klasse 10: Exponentialfunktionen)</a:t>
            </a:r>
          </a:p>
          <a:p>
            <a:endParaRPr lang="de-DE" sz="2200" dirty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5679988"/>
            <a:ext cx="2036068" cy="963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39699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1"/>
          <p:cNvSpPr txBox="1">
            <a:spLocks noChangeArrowheads="1"/>
          </p:cNvSpPr>
          <p:nvPr/>
        </p:nvSpPr>
        <p:spPr bwMode="auto">
          <a:xfrm>
            <a:off x="457200" y="8461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4400" dirty="0"/>
              <a:t>3 </a:t>
            </a:r>
            <a:r>
              <a:rPr lang="de-DE" altLang="de-DE" sz="4400" dirty="0" smtClean="0"/>
              <a:t>Spiele(n) </a:t>
            </a:r>
            <a:r>
              <a:rPr lang="de-DE" altLang="de-DE" sz="4400" dirty="0"/>
              <a:t>mit Graphen</a:t>
            </a:r>
          </a:p>
        </p:txBody>
      </p:sp>
      <p:sp>
        <p:nvSpPr>
          <p:cNvPr id="18435" name="Rectangle 2"/>
          <p:cNvSpPr>
            <a:spLocks noChangeArrowheads="1"/>
          </p:cNvSpPr>
          <p:nvPr/>
        </p:nvSpPr>
        <p:spPr bwMode="auto">
          <a:xfrm>
            <a:off x="1143000" y="2725738"/>
            <a:ext cx="7127875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2800" b="1"/>
              <a:t>Geometrische Transformationen von Funktionsgraphen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2800" b="1"/>
              <a:t>und ihre algebraische Realisierung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2800" b="1"/>
              <a:t>durch die Manipulation des Funktionsterms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214438"/>
            <a:ext cx="5715000" cy="4805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9459" name="Text Box 2"/>
          <p:cNvSpPr txBox="1">
            <a:spLocks noChangeArrowheads="1"/>
          </p:cNvSpPr>
          <p:nvPr/>
        </p:nvSpPr>
        <p:spPr bwMode="auto">
          <a:xfrm>
            <a:off x="1130300" y="593725"/>
            <a:ext cx="6138863" cy="398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2000"/>
              <a:t>Aufgabe</a:t>
            </a:r>
            <a:r>
              <a:rPr lang="de-DE" altLang="de-DE" sz="1800"/>
              <a:t>: Finde ein Werkzeug für die Spiegelung an der x-Achse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143000"/>
            <a:ext cx="5867400" cy="497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0483" name="Text Box 2"/>
          <p:cNvSpPr txBox="1">
            <a:spLocks noChangeArrowheads="1"/>
          </p:cNvSpPr>
          <p:nvPr/>
        </p:nvSpPr>
        <p:spPr bwMode="auto">
          <a:xfrm>
            <a:off x="1130300" y="593725"/>
            <a:ext cx="6138863" cy="398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2000"/>
              <a:t>Aufgabe</a:t>
            </a:r>
            <a:r>
              <a:rPr lang="de-DE" altLang="de-DE" sz="1800"/>
              <a:t>: Finde ein Werkzeug für die Spiegelung an der x-Achse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1"/>
          <p:cNvSpPr txBox="1">
            <a:spLocks noChangeArrowheads="1"/>
          </p:cNvSpPr>
          <p:nvPr/>
        </p:nvSpPr>
        <p:spPr bwMode="auto">
          <a:xfrm>
            <a:off x="457200" y="8382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4400" dirty="0"/>
              <a:t>Schallwellen</a:t>
            </a:r>
          </a:p>
        </p:txBody>
      </p:sp>
      <p:pic>
        <p:nvPicPr>
          <p:cNvPr id="2150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2182813"/>
            <a:ext cx="2376488" cy="1081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7275" y="2182813"/>
            <a:ext cx="2376488" cy="1081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8325" y="3606800"/>
            <a:ext cx="2376488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3463" y="3606800"/>
            <a:ext cx="2376487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7414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1663" y="5092700"/>
            <a:ext cx="2376487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7415" name="Picture 7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7275" y="5091113"/>
            <a:ext cx="2376488" cy="1081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1"/>
          <p:cNvSpPr txBox="1">
            <a:spLocks noChangeArrowheads="1"/>
          </p:cNvSpPr>
          <p:nvPr/>
        </p:nvSpPr>
        <p:spPr bwMode="auto">
          <a:xfrm>
            <a:off x="457200" y="8461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4400" dirty="0"/>
              <a:t>4 Vielfältig üben</a:t>
            </a: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1295400" y="2286000"/>
            <a:ext cx="7086600" cy="301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2400"/>
              <a:t>Spiele: Funktions-Domino, Funktions-Tabu, Funktions-Diktat, Funktions-Quartett, Funktions-Memory ...</a:t>
            </a:r>
          </a:p>
          <a:p>
            <a:pPr algn="ctr">
              <a:spcBef>
                <a:spcPct val="0"/>
              </a:spcBef>
              <a:buClrTx/>
              <a:buFontTx/>
              <a:buNone/>
            </a:pPr>
            <a:endParaRPr lang="de-DE" altLang="de-DE" sz="2400"/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de-DE" altLang="de-DE" sz="2400"/>
              <a:t>Graphen laufen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endParaRPr lang="de-DE" altLang="de-DE" sz="2400"/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de-DE" altLang="de-DE" sz="2400"/>
              <a:t>Schaubilder stellen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endParaRPr lang="de-DE" altLang="de-DE" sz="2400"/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de-DE" altLang="de-DE" sz="2400"/>
              <a:t>Interaktives Üben mit Geogebra oder mathe-online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1"/>
          <p:cNvSpPr txBox="1">
            <a:spLocks noChangeArrowheads="1"/>
          </p:cNvSpPr>
          <p:nvPr/>
        </p:nvSpPr>
        <p:spPr bwMode="auto">
          <a:xfrm>
            <a:off x="457200" y="8461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4400" dirty="0"/>
              <a:t>5 Nullstellen vielfältig erleben</a:t>
            </a:r>
          </a:p>
        </p:txBody>
      </p:sp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1027113" y="3509963"/>
            <a:ext cx="7408862" cy="2227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2800" b="1" dirty="0"/>
              <a:t>Schüleransätze: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de-DE" altLang="de-DE" sz="2800" b="1" dirty="0"/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2800" b="1" dirty="0"/>
              <a:t>p-q-Formel oder quadratische Ergänzung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2800" b="1" dirty="0"/>
              <a:t>Erst mal durch x dividieren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2800" b="1" dirty="0"/>
              <a:t>???</a:t>
            </a:r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4563" y="1905000"/>
            <a:ext cx="4714875" cy="130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1"/>
          <p:cNvSpPr txBox="1">
            <a:spLocks noChangeArrowheads="1"/>
          </p:cNvSpPr>
          <p:nvPr/>
        </p:nvSpPr>
        <p:spPr bwMode="auto">
          <a:xfrm>
            <a:off x="457200" y="8461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4400" dirty="0"/>
              <a:t>5 Nullstellen vielfältig erleben</a:t>
            </a:r>
          </a:p>
        </p:txBody>
      </p:sp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1027113" y="3509963"/>
            <a:ext cx="7408862" cy="2228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2000" b="1" dirty="0"/>
              <a:t>Mögliche Lösungswege: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de-DE" altLang="de-DE" sz="2000" b="1" dirty="0"/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2000" b="1" dirty="0"/>
              <a:t>Man kann den Graph zeichnen und ablesen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2000" b="1" dirty="0"/>
              <a:t>Man kann eine Tabelle anlegen und suchen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2000" b="1" dirty="0"/>
              <a:t>Man kann die „</a:t>
            </a:r>
            <a:r>
              <a:rPr lang="de-DE" altLang="de-DE" sz="2000" b="1" dirty="0" err="1"/>
              <a:t>Solve</a:t>
            </a:r>
            <a:r>
              <a:rPr lang="de-DE" altLang="de-DE" sz="2000" b="1" dirty="0"/>
              <a:t>-Funktion“ des TR drauf loslassen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2000" b="1" dirty="0"/>
              <a:t>Man kann eine Nullstelle (oder alle)  „sehen“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2000" b="1" dirty="0"/>
              <a:t>Man kann ausklammern und ...</a:t>
            </a:r>
          </a:p>
        </p:txBody>
      </p:sp>
      <p:pic>
        <p:nvPicPr>
          <p:cNvPr id="3072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4563" y="1905000"/>
            <a:ext cx="4714875" cy="130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1"/>
          <p:cNvSpPr txBox="1">
            <a:spLocks noChangeArrowheads="1"/>
          </p:cNvSpPr>
          <p:nvPr/>
        </p:nvSpPr>
        <p:spPr bwMode="auto">
          <a:xfrm>
            <a:off x="457200" y="629816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4400" dirty="0"/>
              <a:t>Ziele </a:t>
            </a: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1628800"/>
            <a:ext cx="8991600" cy="4095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spcBef>
                <a:spcPts val="8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3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1pPr>
            <a:lvl2pPr eaLnBrk="0" hangingPunct="0">
              <a:spcBef>
                <a:spcPts val="7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8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2pPr>
            <a:lvl3pPr marL="914400" eaLnBrk="0" hangingPunct="0">
              <a:spcBef>
                <a:spcPts val="6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3pPr>
            <a:lvl4pPr eaLnBrk="0" hangingPunct="0">
              <a:spcBef>
                <a:spcPts val="5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4pPr>
            <a:lvl5pPr eaLnBrk="0" hangingPunct="0">
              <a:spcBef>
                <a:spcPts val="5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9pPr>
          </a:lstStyle>
          <a:p>
            <a:pPr lvl="2" indent="0">
              <a:spcBef>
                <a:spcPct val="0"/>
              </a:spcBef>
              <a:buClrTx/>
              <a:buFontTx/>
              <a:buNone/>
            </a:pPr>
            <a:r>
              <a:rPr lang="de-DE" altLang="de-DE" sz="1800" dirty="0"/>
              <a:t> </a:t>
            </a:r>
          </a:p>
          <a:p>
            <a:pPr lvl="2" indent="0">
              <a:spcBef>
                <a:spcPct val="0"/>
              </a:spcBef>
              <a:buClrTx/>
              <a:buFontTx/>
              <a:buNone/>
            </a:pPr>
            <a:r>
              <a:rPr lang="de-DE" altLang="de-DE" sz="1800" dirty="0" smtClean="0"/>
              <a:t>Den </a:t>
            </a:r>
            <a:r>
              <a:rPr lang="de-DE" altLang="de-DE" sz="1800" dirty="0"/>
              <a:t>Blick auf den allgemeinen Funktionsbegriff lenken</a:t>
            </a:r>
          </a:p>
          <a:p>
            <a:pPr lvl="2" indent="0">
              <a:spcBef>
                <a:spcPct val="0"/>
              </a:spcBef>
              <a:buClrTx/>
              <a:buFontTx/>
              <a:buNone/>
            </a:pPr>
            <a:endParaRPr lang="de-DE" altLang="de-DE" sz="1800" dirty="0"/>
          </a:p>
          <a:p>
            <a:pPr lvl="2" indent="0">
              <a:spcBef>
                <a:spcPct val="0"/>
              </a:spcBef>
              <a:buClrTx/>
              <a:buFontTx/>
              <a:buNone/>
            </a:pPr>
            <a:r>
              <a:rPr lang="de-DE" altLang="de-DE" sz="1800" dirty="0" smtClean="0"/>
              <a:t>Die </a:t>
            </a:r>
            <a:r>
              <a:rPr lang="de-DE" altLang="de-DE" sz="1800" dirty="0"/>
              <a:t>bekannten Funktionsklassen als Spezialfälle erkennen</a:t>
            </a:r>
          </a:p>
          <a:p>
            <a:pPr lvl="2" indent="0">
              <a:spcBef>
                <a:spcPct val="0"/>
              </a:spcBef>
              <a:buClrTx/>
              <a:buFontTx/>
              <a:buNone/>
            </a:pPr>
            <a:endParaRPr lang="de-DE" altLang="de-DE" sz="1800" dirty="0"/>
          </a:p>
          <a:p>
            <a:pPr lvl="2" indent="0">
              <a:spcBef>
                <a:spcPct val="0"/>
              </a:spcBef>
              <a:buClrTx/>
              <a:buFontTx/>
              <a:buNone/>
            </a:pPr>
            <a:r>
              <a:rPr lang="de-DE" altLang="de-DE" sz="1800" dirty="0" smtClean="0"/>
              <a:t>GTR </a:t>
            </a:r>
            <a:r>
              <a:rPr lang="de-DE" altLang="de-DE" sz="1800" dirty="0"/>
              <a:t>(und </a:t>
            </a:r>
            <a:r>
              <a:rPr lang="de-DE" altLang="de-DE" sz="1800" dirty="0" err="1"/>
              <a:t>Geogebra</a:t>
            </a:r>
            <a:r>
              <a:rPr lang="de-DE" altLang="de-DE" sz="1800" dirty="0"/>
              <a:t>) als Werkzeuge kennen und verwenden lernen</a:t>
            </a:r>
          </a:p>
          <a:p>
            <a:pPr lvl="2" indent="0">
              <a:spcBef>
                <a:spcPct val="0"/>
              </a:spcBef>
              <a:buClrTx/>
              <a:buFontTx/>
              <a:buNone/>
            </a:pPr>
            <a:endParaRPr lang="de-DE" altLang="de-DE" sz="1800" dirty="0"/>
          </a:p>
          <a:p>
            <a:pPr lvl="2" indent="0">
              <a:spcBef>
                <a:spcPct val="0"/>
              </a:spcBef>
              <a:buClrTx/>
              <a:buFontTx/>
              <a:buNone/>
            </a:pPr>
            <a:r>
              <a:rPr lang="de-DE" altLang="de-DE" sz="1800" dirty="0" smtClean="0"/>
              <a:t>„</a:t>
            </a:r>
            <a:r>
              <a:rPr lang="de-DE" altLang="de-DE" sz="1800" dirty="0"/>
              <a:t>Echtes“ Modellieren lernen, z.B. Linearität auch in einer Messreihe mit         Messfehlern erkennen</a:t>
            </a:r>
          </a:p>
          <a:p>
            <a:pPr lvl="2" indent="0">
              <a:spcBef>
                <a:spcPct val="0"/>
              </a:spcBef>
              <a:buClrTx/>
              <a:buFontTx/>
              <a:buNone/>
            </a:pPr>
            <a:endParaRPr lang="de-DE" altLang="de-DE" sz="1800" dirty="0"/>
          </a:p>
          <a:p>
            <a:pPr lvl="2" indent="0">
              <a:spcBef>
                <a:spcPct val="0"/>
              </a:spcBef>
              <a:buClrTx/>
              <a:buFontTx/>
              <a:buNone/>
            </a:pPr>
            <a:r>
              <a:rPr lang="de-DE" altLang="de-DE" sz="1800" dirty="0" smtClean="0"/>
              <a:t>„Intelligentes Üben“ ermöglichen mit vielfältigen Zugängen und viel Kommunikation</a:t>
            </a:r>
            <a:endParaRPr lang="de-DE" altLang="de-DE" sz="1800" dirty="0"/>
          </a:p>
          <a:p>
            <a:pPr lvl="2" indent="0">
              <a:spcBef>
                <a:spcPct val="0"/>
              </a:spcBef>
              <a:buClrTx/>
              <a:buFontTx/>
              <a:buNone/>
            </a:pPr>
            <a:endParaRPr lang="de-DE" altLang="de-DE" sz="1800" dirty="0"/>
          </a:p>
          <a:p>
            <a:pPr lvl="2" indent="0">
              <a:spcBef>
                <a:spcPct val="0"/>
              </a:spcBef>
              <a:buClrTx/>
              <a:buFontTx/>
              <a:buNone/>
            </a:pPr>
            <a:r>
              <a:rPr lang="de-DE" altLang="de-DE" sz="2200" dirty="0"/>
              <a:t>Alle Bausteine ermöglichen eine Individualisierung des Lernens</a:t>
            </a:r>
          </a:p>
          <a:p>
            <a:pPr>
              <a:spcBef>
                <a:spcPct val="0"/>
              </a:spcBef>
              <a:buFont typeface="Calibri" pitchFamily="34" charset="0"/>
              <a:buNone/>
            </a:pPr>
            <a:endParaRPr lang="de-DE" altLang="de-DE" sz="22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5679988"/>
            <a:ext cx="2036068" cy="963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1"/>
          <p:cNvSpPr txBox="1">
            <a:spLocks noChangeArrowheads="1"/>
          </p:cNvSpPr>
          <p:nvPr/>
        </p:nvSpPr>
        <p:spPr bwMode="auto">
          <a:xfrm>
            <a:off x="457200" y="8461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4400" dirty="0"/>
              <a:t>Einbettung in die neuen KLP</a:t>
            </a:r>
          </a:p>
        </p:txBody>
      </p:sp>
      <p:pic>
        <p:nvPicPr>
          <p:cNvPr id="2457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2046288"/>
            <a:ext cx="2981325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5679988"/>
            <a:ext cx="2036068" cy="963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1"/>
          <p:cNvSpPr txBox="1">
            <a:spLocks noChangeArrowheads="1"/>
          </p:cNvSpPr>
          <p:nvPr/>
        </p:nvSpPr>
        <p:spPr bwMode="auto">
          <a:xfrm>
            <a:off x="457200" y="8461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4400" dirty="0"/>
              <a:t>Einbettung in die neuen KLP</a:t>
            </a:r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1981200"/>
            <a:ext cx="8991600" cy="3660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 eaLnBrk="0" hangingPunct="0">
              <a:spcBef>
                <a:spcPts val="8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3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1pPr>
            <a:lvl2pPr eaLnBrk="0" hangingPunct="0">
              <a:spcBef>
                <a:spcPts val="7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8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2pPr>
            <a:lvl3pPr marL="914400" eaLnBrk="0" hangingPunct="0">
              <a:spcBef>
                <a:spcPts val="6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3pPr>
            <a:lvl4pPr eaLnBrk="0" hangingPunct="0">
              <a:spcBef>
                <a:spcPts val="5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4pPr>
            <a:lvl5pPr eaLnBrk="0" hangingPunct="0">
              <a:spcBef>
                <a:spcPts val="5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9pPr>
          </a:lstStyle>
          <a:p>
            <a:pPr lvl="2" indent="0">
              <a:spcBef>
                <a:spcPct val="0"/>
              </a:spcBef>
              <a:buClrTx/>
              <a:buFontTx/>
              <a:buNone/>
            </a:pPr>
            <a:r>
              <a:rPr lang="de-DE" altLang="de-DE" sz="1800" dirty="0"/>
              <a:t> </a:t>
            </a:r>
          </a:p>
          <a:p>
            <a:pPr lvl="2" indent="0">
              <a:spcBef>
                <a:spcPct val="0"/>
              </a:spcBef>
              <a:buClrTx/>
              <a:buFontTx/>
              <a:buNone/>
            </a:pPr>
            <a:r>
              <a:rPr lang="de-DE" altLang="de-DE" sz="1800" dirty="0"/>
              <a:t>Am Ende der 9: Was man weiß/was man wissen sollte über lineare und quadratische Funktionen, Übungshinweise, Test dazu zu Beginn der EF und in der 1. Klausur</a:t>
            </a:r>
          </a:p>
          <a:p>
            <a:pPr lvl="2" indent="0">
              <a:spcBef>
                <a:spcPct val="0"/>
              </a:spcBef>
              <a:buClrTx/>
              <a:buFontTx/>
              <a:buNone/>
            </a:pPr>
            <a:r>
              <a:rPr lang="de-DE" altLang="de-DE" sz="1800" dirty="0"/>
              <a:t>---------------------</a:t>
            </a:r>
          </a:p>
          <a:p>
            <a:pPr lvl="2" indent="0">
              <a:spcBef>
                <a:spcPct val="0"/>
              </a:spcBef>
              <a:buClrTx/>
              <a:buFontTx/>
              <a:buNone/>
            </a:pPr>
            <a:r>
              <a:rPr lang="de-DE" altLang="de-DE" sz="1800" dirty="0"/>
              <a:t>4 Stunden: Experimente zu Funktionen (GTR: Datenaufnahme und Modellierung) </a:t>
            </a:r>
          </a:p>
          <a:p>
            <a:pPr lvl="2" indent="0">
              <a:spcBef>
                <a:spcPct val="0"/>
              </a:spcBef>
              <a:buClrTx/>
              <a:buFontTx/>
              <a:buNone/>
            </a:pPr>
            <a:endParaRPr lang="de-DE" altLang="de-DE" sz="1800" dirty="0"/>
          </a:p>
          <a:p>
            <a:pPr lvl="2" indent="0">
              <a:spcBef>
                <a:spcPct val="0"/>
              </a:spcBef>
              <a:buClrTx/>
              <a:buFontTx/>
              <a:buNone/>
            </a:pPr>
            <a:r>
              <a:rPr lang="de-DE" altLang="de-DE" sz="1800" dirty="0"/>
              <a:t>12 Stunden: Neue Funktionsklassen, die bei der Modellierung helfen (Potenz-/Exponential-/ Sinusfunktion) GTR: Parametervariation und </a:t>
            </a:r>
            <a:r>
              <a:rPr lang="de-DE" altLang="de-DE" sz="1800" dirty="0" err="1"/>
              <a:t>Grapheninspektion</a:t>
            </a:r>
            <a:r>
              <a:rPr lang="de-DE" altLang="de-DE" sz="1800" dirty="0"/>
              <a:t>)</a:t>
            </a:r>
            <a:br>
              <a:rPr lang="de-DE" altLang="de-DE" sz="1800" dirty="0"/>
            </a:br>
            <a:endParaRPr lang="de-DE" altLang="de-DE" sz="1800" dirty="0"/>
          </a:p>
          <a:p>
            <a:pPr lvl="2" indent="0">
              <a:spcBef>
                <a:spcPct val="0"/>
              </a:spcBef>
              <a:buClrTx/>
              <a:buFontTx/>
              <a:buNone/>
            </a:pPr>
            <a:r>
              <a:rPr lang="de-DE" altLang="de-DE" sz="1800" dirty="0"/>
              <a:t>4 Stunden: Manipulation von Funktionen (mit GTR oder </a:t>
            </a:r>
            <a:r>
              <a:rPr lang="de-DE" altLang="de-DE" sz="1800" dirty="0" err="1"/>
              <a:t>Geogebra</a:t>
            </a:r>
            <a:r>
              <a:rPr lang="de-DE" altLang="de-DE" sz="1800" dirty="0"/>
              <a:t>)</a:t>
            </a:r>
          </a:p>
          <a:p>
            <a:pPr lvl="2" indent="0">
              <a:spcBef>
                <a:spcPct val="0"/>
              </a:spcBef>
              <a:buClrTx/>
              <a:buFontTx/>
              <a:buNone/>
            </a:pPr>
            <a:endParaRPr lang="de-DE" altLang="de-DE" sz="1800" dirty="0"/>
          </a:p>
          <a:p>
            <a:pPr lvl="2" indent="0">
              <a:spcBef>
                <a:spcPct val="0"/>
              </a:spcBef>
              <a:buClrTx/>
              <a:buFontTx/>
              <a:buNone/>
            </a:pPr>
            <a:r>
              <a:rPr lang="de-DE" altLang="de-DE" sz="1800" dirty="0"/>
              <a:t>2 Stunden + Vertiefung: Vielfältig üben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5679988"/>
            <a:ext cx="2036068" cy="963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feld 1"/>
              <p:cNvSpPr txBox="1"/>
              <p:nvPr/>
            </p:nvSpPr>
            <p:spPr>
              <a:xfrm>
                <a:off x="507709" y="404664"/>
                <a:ext cx="8096739" cy="57949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3000" dirty="0" smtClean="0">
                    <a:solidFill>
                      <a:schemeClr val="tx1"/>
                    </a:solidFill>
                  </a:rPr>
                  <a:t>Und was wissen sie noch davon?</a:t>
                </a:r>
              </a:p>
              <a:p>
                <a:endParaRPr lang="de-DE" sz="2400" dirty="0">
                  <a:solidFill>
                    <a:schemeClr val="tx1"/>
                  </a:solidFill>
                </a:endParaRPr>
              </a:p>
              <a:p>
                <a:pPr algn="ctr"/>
                <a:r>
                  <a:rPr lang="de-DE" sz="2400" dirty="0" smtClean="0">
                    <a:solidFill>
                      <a:schemeClr val="tx1"/>
                    </a:solidFill>
                  </a:rPr>
                  <a:t>Lineare Funktionen </a:t>
                </a:r>
              </a:p>
              <a:p>
                <a:endParaRPr lang="de-DE" sz="2400" dirty="0" smtClean="0">
                  <a:solidFill>
                    <a:schemeClr val="tx1"/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de-DE" sz="2400" b="0" i="1" smtClean="0">
                        <a:solidFill>
                          <a:schemeClr val="tx1"/>
                        </a:solidFill>
                        <a:latin typeface="Cambria Math"/>
                      </a:rPr>
                      <m:t>𝑦</m:t>
                    </m:r>
                    <m:r>
                      <a:rPr lang="de-DE" sz="2400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de-DE" sz="2400" b="0" i="1" smtClean="0">
                        <a:solidFill>
                          <a:schemeClr val="tx1"/>
                        </a:solidFill>
                        <a:latin typeface="Cambria Math"/>
                      </a:rPr>
                      <m:t>𝑚</m:t>
                    </m:r>
                    <m:r>
                      <a:rPr lang="de-DE" sz="2400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∙</m:t>
                    </m:r>
                    <m:r>
                      <a:rPr lang="de-DE" sz="2400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𝑥</m:t>
                    </m:r>
                    <m:r>
                      <a:rPr lang="de-DE" sz="2400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+</m:t>
                    </m:r>
                    <m:r>
                      <a:rPr lang="de-DE" sz="2400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𝑏</m:t>
                    </m:r>
                  </m:oMath>
                </a14:m>
                <a:endParaRPr lang="de-DE" sz="2400" dirty="0" smtClean="0">
                  <a:solidFill>
                    <a:schemeClr val="tx1"/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de-DE" sz="2400" dirty="0" smtClean="0">
                  <a:solidFill>
                    <a:schemeClr val="tx1"/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de-DE" sz="2400" b="0" i="1" smtClean="0">
                        <a:solidFill>
                          <a:schemeClr val="tx1"/>
                        </a:solidFill>
                        <a:latin typeface="Cambria Math"/>
                      </a:rPr>
                      <m:t>𝑏</m:t>
                    </m:r>
                  </m:oMath>
                </a14:m>
                <a:r>
                  <a:rPr lang="de-DE" sz="2400" dirty="0" smtClean="0">
                    <a:solidFill>
                      <a:schemeClr val="tx1"/>
                    </a:solidFill>
                  </a:rPr>
                  <a:t> ist die Steigung, </a:t>
                </a:r>
                <a14:m>
                  <m:oMath xmlns:m="http://schemas.openxmlformats.org/officeDocument/2006/math">
                    <m:r>
                      <a:rPr lang="de-DE" sz="2400" b="0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𝑚</m:t>
                    </m:r>
                    <m:r>
                      <a:rPr lang="de-DE" sz="2400" b="0" i="1" dirty="0" smtClean="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de-DE" sz="2400" dirty="0" smtClean="0">
                    <a:solidFill>
                      <a:schemeClr val="tx1"/>
                    </a:solidFill>
                  </a:rPr>
                  <a:t>ist  der „Schnittpunkt“ mit der </a:t>
                </a:r>
                <a14:m>
                  <m:oMath xmlns:m="http://schemas.openxmlformats.org/officeDocument/2006/math">
                    <m:r>
                      <a:rPr lang="de-DE" sz="2400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𝑦</m:t>
                    </m:r>
                  </m:oMath>
                </a14:m>
                <a:r>
                  <a:rPr lang="de-DE" sz="2400" dirty="0" smtClean="0">
                    <a:solidFill>
                      <a:schemeClr val="tx1"/>
                    </a:solidFill>
                  </a:rPr>
                  <a:t>-Achse</a:t>
                </a:r>
                <a:br>
                  <a:rPr lang="de-DE" sz="2400" dirty="0" smtClean="0">
                    <a:solidFill>
                      <a:schemeClr val="tx1"/>
                    </a:solidFill>
                  </a:rPr>
                </a:br>
                <a:r>
                  <a:rPr lang="de-DE" sz="2400" dirty="0" smtClean="0">
                    <a:solidFill>
                      <a:schemeClr val="tx1"/>
                    </a:solidFill>
                  </a:rPr>
                  <a:t/>
                </a:r>
                <a:br>
                  <a:rPr lang="de-DE" sz="2400" dirty="0" smtClean="0">
                    <a:solidFill>
                      <a:schemeClr val="tx1"/>
                    </a:solidFill>
                  </a:rPr>
                </a:br>
                <a:r>
                  <a:rPr lang="de-DE" sz="2400" dirty="0" smtClean="0">
                    <a:solidFill>
                      <a:schemeClr val="tx1"/>
                    </a:solidFill>
                  </a:rPr>
                  <a:t>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de-DE" sz="2400" dirty="0" smtClean="0">
                    <a:solidFill>
                      <a:schemeClr val="tx1"/>
                    </a:solidFill>
                  </a:rPr>
                  <a:t>Warum wird die </a:t>
                </a:r>
                <a14:m>
                  <m:oMath xmlns:m="http://schemas.openxmlformats.org/officeDocument/2006/math">
                    <m:r>
                      <a:rPr lang="de-DE" sz="2400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𝑦</m:t>
                    </m:r>
                  </m:oMath>
                </a14:m>
                <a:r>
                  <a:rPr lang="de-DE" sz="2400" dirty="0" smtClean="0">
                    <a:solidFill>
                      <a:schemeClr val="tx1"/>
                    </a:solidFill>
                  </a:rPr>
                  <a:t>-Achse in der Höhe </a:t>
                </a:r>
                <a14:m>
                  <m:oMath xmlns:m="http://schemas.openxmlformats.org/officeDocument/2006/math">
                    <m:r>
                      <a:rPr lang="de-DE" sz="2400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𝑏</m:t>
                    </m:r>
                  </m:oMath>
                </a14:m>
                <a:r>
                  <a:rPr lang="de-DE" sz="2400" dirty="0" smtClean="0">
                    <a:solidFill>
                      <a:schemeClr val="tx1"/>
                    </a:solidFill>
                  </a:rPr>
                  <a:t> geschnitten? 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de-DE" sz="2400" dirty="0" smtClean="0">
                  <a:solidFill>
                    <a:schemeClr val="tx1"/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de-DE" sz="2400" dirty="0">
                    <a:solidFill>
                      <a:schemeClr val="tx1"/>
                    </a:solidFill>
                  </a:rPr>
                  <a:t>Nullstellenformel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de-DE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de-DE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de-DE" sz="2400" i="1">
                        <a:solidFill>
                          <a:schemeClr val="tx1"/>
                        </a:solidFill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de-DE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de-DE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𝑏</m:t>
                        </m:r>
                      </m:num>
                      <m:den>
                        <m:r>
                          <a:rPr lang="de-DE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𝑚</m:t>
                        </m:r>
                      </m:den>
                    </m:f>
                  </m:oMath>
                </a14:m>
                <a:r>
                  <a:rPr lang="de-DE" sz="2400" dirty="0" smtClean="0">
                    <a:solidFill>
                      <a:schemeClr val="tx1"/>
                    </a:solidFill>
                  </a:rPr>
                  <a:t>    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de-DE" sz="2400" dirty="0">
                  <a:solidFill>
                    <a:schemeClr val="tx1"/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de-DE" sz="2400" dirty="0" smtClean="0">
                    <a:solidFill>
                      <a:schemeClr val="tx1"/>
                    </a:solidFill>
                  </a:rPr>
                  <a:t>Warum ist das so?</a:t>
                </a:r>
              </a:p>
              <a:p>
                <a:endParaRPr lang="de-DE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" name="Textfeld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709" y="404664"/>
                <a:ext cx="8096739" cy="5794920"/>
              </a:xfrm>
              <a:prstGeom prst="rect">
                <a:avLst/>
              </a:prstGeom>
              <a:blipFill rotWithShape="1">
                <a:blip r:embed="rId2"/>
                <a:stretch>
                  <a:fillRect l="-979" t="-126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5679988"/>
            <a:ext cx="2036068" cy="963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 descr="C:\Users\Anwender(In)\AppData\Local\Microsoft\Windows\Temporary Internet Files\Content.IE5\LUX2F6W4\question-25527_960_720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8269" y="5229200"/>
            <a:ext cx="669675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uppieren 6"/>
          <p:cNvGrpSpPr/>
          <p:nvPr/>
        </p:nvGrpSpPr>
        <p:grpSpPr>
          <a:xfrm>
            <a:off x="971600" y="3068960"/>
            <a:ext cx="4824536" cy="830997"/>
            <a:chOff x="827584" y="2725469"/>
            <a:chExt cx="4824536" cy="830997"/>
          </a:xfrm>
        </p:grpSpPr>
        <p:grpSp>
          <p:nvGrpSpPr>
            <p:cNvPr id="6" name="Gruppieren 5"/>
            <p:cNvGrpSpPr/>
            <p:nvPr/>
          </p:nvGrpSpPr>
          <p:grpSpPr>
            <a:xfrm>
              <a:off x="827584" y="2725469"/>
              <a:ext cx="4824536" cy="830997"/>
              <a:chOff x="827584" y="2725469"/>
              <a:chExt cx="4824536" cy="830997"/>
            </a:xfrm>
          </p:grpSpPr>
          <p:sp>
            <p:nvSpPr>
              <p:cNvPr id="5" name="Textfeld 4"/>
              <p:cNvSpPr txBox="1"/>
              <p:nvPr/>
            </p:nvSpPr>
            <p:spPr>
              <a:xfrm>
                <a:off x="827584" y="2725469"/>
                <a:ext cx="4824536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2400" dirty="0" smtClean="0">
                    <a:solidFill>
                      <a:schemeClr val="tx1"/>
                    </a:solidFill>
                  </a:rPr>
                  <a:t>        oder </a:t>
                </a:r>
                <a:r>
                  <a:rPr lang="de-DE" sz="2400" dirty="0">
                    <a:solidFill>
                      <a:schemeClr val="tx1"/>
                    </a:solidFill>
                  </a:rPr>
                  <a:t>war es </a:t>
                </a:r>
                <a:r>
                  <a:rPr lang="de-DE" sz="2400" dirty="0" smtClean="0">
                    <a:solidFill>
                      <a:schemeClr val="tx1"/>
                    </a:solidFill>
                  </a:rPr>
                  <a:t>umgekehrt</a:t>
                </a:r>
                <a:r>
                  <a:rPr lang="de-DE" sz="2400" dirty="0">
                    <a:solidFill>
                      <a:schemeClr val="tx1"/>
                    </a:solidFill>
                  </a:rPr>
                  <a:t/>
                </a:r>
                <a:br>
                  <a:rPr lang="de-DE" sz="2400" dirty="0">
                    <a:solidFill>
                      <a:schemeClr val="tx1"/>
                    </a:solidFill>
                  </a:rPr>
                </a:br>
                <a:endParaRPr lang="de-DE" sz="2400" dirty="0"/>
              </a:p>
            </p:txBody>
          </p:sp>
          <p:pic>
            <p:nvPicPr>
              <p:cNvPr id="2050" name="Picture 2" descr="C:\Users\Anwender(In)\AppData\Local\Microsoft\Windows\Temporary Internet Files\Content.IE5\LUX2F6W4\question-25527_960_720[1].png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48066" y="2725469"/>
                <a:ext cx="560131" cy="54206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9" name="Picture 2" descr="C:\Users\Anwender(In)\AppData\Local\Microsoft\Windows\Temporary Internet Files\Content.IE5\LUX2F6W4\question-25527_960_720[1]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7584" y="2725469"/>
              <a:ext cx="560131" cy="5420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1" name="Picture 3" descr="C:\Users\Anwender(In)\AppData\Local\Microsoft\Windows\Temporary Internet Files\Content.IE5\LUX2F6W4\question-25527_960_720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9452" y="3611022"/>
            <a:ext cx="669675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5827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1"/>
          <p:cNvSpPr txBox="1">
            <a:spLocks noChangeArrowheads="1"/>
          </p:cNvSpPr>
          <p:nvPr/>
        </p:nvSpPr>
        <p:spPr bwMode="auto">
          <a:xfrm>
            <a:off x="304800" y="9144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4400" dirty="0"/>
              <a:t>These</a:t>
            </a:r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533400" y="2032000"/>
            <a:ext cx="7543800" cy="265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 eaLnBrk="0" hangingPunct="0">
              <a:spcBef>
                <a:spcPts val="8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3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1pPr>
            <a:lvl2pPr eaLnBrk="0" hangingPunct="0">
              <a:spcBef>
                <a:spcPts val="7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8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2pPr>
            <a:lvl3pPr marL="914400" eaLnBrk="0" hangingPunct="0">
              <a:spcBef>
                <a:spcPts val="6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3pPr>
            <a:lvl4pPr eaLnBrk="0" hangingPunct="0">
              <a:spcBef>
                <a:spcPts val="5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4pPr>
            <a:lvl5pPr eaLnBrk="0" hangingPunct="0">
              <a:spcBef>
                <a:spcPts val="5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9pPr>
          </a:lstStyle>
          <a:p>
            <a:pPr lvl="2" indent="0" algn="ctr">
              <a:spcBef>
                <a:spcPct val="0"/>
              </a:spcBef>
              <a:buClrTx/>
              <a:buFontTx/>
              <a:buNone/>
            </a:pPr>
            <a:endParaRPr lang="de-DE" altLang="de-DE"/>
          </a:p>
          <a:p>
            <a:pPr lvl="2" indent="0" algn="ctr">
              <a:spcBef>
                <a:spcPct val="0"/>
              </a:spcBef>
              <a:buClrTx/>
              <a:buFontTx/>
              <a:buNone/>
            </a:pPr>
            <a:r>
              <a:rPr lang="de-DE" altLang="de-DE"/>
              <a:t>Das Erlernen von Kalkül überdeckt das Verständnis für die Sache.</a:t>
            </a:r>
          </a:p>
          <a:p>
            <a:pPr lvl="2" indent="0" algn="ctr">
              <a:spcBef>
                <a:spcPct val="0"/>
              </a:spcBef>
              <a:buClrTx/>
              <a:buFontTx/>
              <a:buNone/>
            </a:pPr>
            <a:r>
              <a:rPr lang="de-DE" altLang="de-DE"/>
              <a:t>Es konzentriert die Aufmerksamkeit auf die richtige Anwendung des Verfahrens.</a:t>
            </a:r>
          </a:p>
          <a:p>
            <a:pPr lvl="2" indent="0" algn="ctr">
              <a:spcBef>
                <a:spcPct val="0"/>
              </a:spcBef>
              <a:buClrTx/>
              <a:buFontTx/>
              <a:buNone/>
            </a:pPr>
            <a:r>
              <a:rPr lang="de-DE" altLang="de-DE"/>
              <a:t>Alternative - allgemeinere – Lösungsansätze geraten aus dem Blickfeld.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5679988"/>
            <a:ext cx="2036068" cy="963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1"/>
          <p:cNvSpPr txBox="1">
            <a:spLocks noChangeArrowheads="1"/>
          </p:cNvSpPr>
          <p:nvPr/>
        </p:nvSpPr>
        <p:spPr bwMode="auto">
          <a:xfrm>
            <a:off x="457200" y="8461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4400" dirty="0"/>
              <a:t>These</a:t>
            </a:r>
          </a:p>
        </p:txBody>
      </p:sp>
      <p:sp>
        <p:nvSpPr>
          <p:cNvPr id="27651" name="Rectangle 2"/>
          <p:cNvSpPr>
            <a:spLocks noChangeArrowheads="1"/>
          </p:cNvSpPr>
          <p:nvPr/>
        </p:nvSpPr>
        <p:spPr bwMode="auto">
          <a:xfrm>
            <a:off x="381000" y="2470150"/>
            <a:ext cx="7772400" cy="155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 eaLnBrk="0" hangingPunct="0">
              <a:spcBef>
                <a:spcPts val="8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3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1pPr>
            <a:lvl2pPr eaLnBrk="0" hangingPunct="0">
              <a:spcBef>
                <a:spcPts val="7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8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2pPr>
            <a:lvl3pPr marL="914400" eaLnBrk="0" hangingPunct="0">
              <a:spcBef>
                <a:spcPts val="6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3pPr>
            <a:lvl4pPr eaLnBrk="0" hangingPunct="0">
              <a:spcBef>
                <a:spcPts val="5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4pPr>
            <a:lvl5pPr eaLnBrk="0" hangingPunct="0">
              <a:spcBef>
                <a:spcPts val="5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9pPr>
          </a:lstStyle>
          <a:p>
            <a:pPr lvl="2" indent="0" algn="ctr">
              <a:spcBef>
                <a:spcPct val="0"/>
              </a:spcBef>
              <a:buClrTx/>
              <a:buFontTx/>
              <a:buNone/>
            </a:pPr>
            <a:r>
              <a:rPr lang="de-DE" altLang="de-DE"/>
              <a:t>Die mangelhafte Beherrschung</a:t>
            </a:r>
          </a:p>
          <a:p>
            <a:pPr lvl="2" indent="0" algn="ctr">
              <a:spcBef>
                <a:spcPct val="0"/>
              </a:spcBef>
              <a:buClrTx/>
              <a:buFontTx/>
              <a:buNone/>
            </a:pPr>
            <a:r>
              <a:rPr lang="de-DE" altLang="de-DE"/>
              <a:t>des Sek-I-Kalküls</a:t>
            </a:r>
          </a:p>
          <a:p>
            <a:pPr lvl="2" indent="0" algn="ctr">
              <a:spcBef>
                <a:spcPct val="0"/>
              </a:spcBef>
              <a:buClrTx/>
              <a:buFontTx/>
              <a:buNone/>
            </a:pPr>
            <a:r>
              <a:rPr lang="de-DE" altLang="de-DE"/>
              <a:t>gefährdet nicht den Erfolg bei den</a:t>
            </a:r>
          </a:p>
          <a:p>
            <a:pPr lvl="2" indent="0" algn="ctr">
              <a:spcBef>
                <a:spcPct val="0"/>
              </a:spcBef>
              <a:buClrTx/>
              <a:buFontTx/>
              <a:buNone/>
            </a:pPr>
            <a:r>
              <a:rPr lang="de-DE" altLang="de-DE"/>
              <a:t>analytischen Themen der Sek II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5679988"/>
            <a:ext cx="2036068" cy="963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1"/>
          <p:cNvSpPr txBox="1">
            <a:spLocks noChangeArrowheads="1"/>
          </p:cNvSpPr>
          <p:nvPr/>
        </p:nvSpPr>
        <p:spPr bwMode="auto">
          <a:xfrm>
            <a:off x="457200" y="8461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4400" dirty="0"/>
              <a:t>These</a:t>
            </a:r>
          </a:p>
        </p:txBody>
      </p:sp>
      <p:sp>
        <p:nvSpPr>
          <p:cNvPr id="28675" name="Rectangle 2"/>
          <p:cNvSpPr>
            <a:spLocks noChangeArrowheads="1"/>
          </p:cNvSpPr>
          <p:nvPr/>
        </p:nvSpPr>
        <p:spPr bwMode="auto">
          <a:xfrm>
            <a:off x="1371600" y="2438400"/>
            <a:ext cx="6248400" cy="155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 eaLnBrk="0" hangingPunct="0">
              <a:spcBef>
                <a:spcPts val="8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3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1pPr>
            <a:lvl2pPr eaLnBrk="0" hangingPunct="0">
              <a:spcBef>
                <a:spcPts val="7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8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2pPr>
            <a:lvl3pPr marL="914400" eaLnBrk="0" hangingPunct="0">
              <a:spcBef>
                <a:spcPts val="6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3pPr>
            <a:lvl4pPr eaLnBrk="0" hangingPunct="0">
              <a:spcBef>
                <a:spcPts val="5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4pPr>
            <a:lvl5pPr eaLnBrk="0" hangingPunct="0">
              <a:spcBef>
                <a:spcPts val="5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9pPr>
          </a:lstStyle>
          <a:p>
            <a:pPr lvl="2" indent="0" algn="ctr">
              <a:spcBef>
                <a:spcPct val="0"/>
              </a:spcBef>
              <a:buClrTx/>
              <a:buFontTx/>
              <a:buNone/>
            </a:pPr>
            <a:r>
              <a:rPr lang="de-DE" altLang="de-DE"/>
              <a:t>Modellierung mit Hilfe von Funktionen ist nur dann sinnvoll, wenn man  sich nicht auf eine Funktionsklasse beschränkt muss (diejenige, die gerade „dran“ ist).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5679988"/>
            <a:ext cx="2036068" cy="963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1"/>
          <p:cNvSpPr txBox="1">
            <a:spLocks noChangeArrowheads="1"/>
          </p:cNvSpPr>
          <p:nvPr/>
        </p:nvSpPr>
        <p:spPr bwMode="auto">
          <a:xfrm>
            <a:off x="457200" y="8461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4400" dirty="0"/>
              <a:t>These</a:t>
            </a:r>
          </a:p>
        </p:txBody>
      </p:sp>
      <p:sp>
        <p:nvSpPr>
          <p:cNvPr id="29699" name="Rectangle 2"/>
          <p:cNvSpPr>
            <a:spLocks noChangeArrowheads="1"/>
          </p:cNvSpPr>
          <p:nvPr/>
        </p:nvSpPr>
        <p:spPr bwMode="auto">
          <a:xfrm>
            <a:off x="914400" y="2320925"/>
            <a:ext cx="6858000" cy="222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 eaLnBrk="0" hangingPunct="0">
              <a:spcBef>
                <a:spcPts val="8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3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1pPr>
            <a:lvl2pPr eaLnBrk="0" hangingPunct="0">
              <a:spcBef>
                <a:spcPts val="7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8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2pPr>
            <a:lvl3pPr marL="914400" eaLnBrk="0" hangingPunct="0">
              <a:spcBef>
                <a:spcPts val="6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3pPr>
            <a:lvl4pPr eaLnBrk="0" hangingPunct="0">
              <a:spcBef>
                <a:spcPts val="5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4pPr>
            <a:lvl5pPr marL="1828800" eaLnBrk="0" hangingPunct="0">
              <a:spcBef>
                <a:spcPts val="5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5pPr>
            <a:lvl6pPr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6pPr>
            <a:lvl7pPr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7pPr>
            <a:lvl8pPr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8pPr>
            <a:lvl9pPr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9pPr>
          </a:lstStyle>
          <a:p>
            <a:pPr lvl="2" indent="0" algn="ctr">
              <a:spcBef>
                <a:spcPct val="0"/>
              </a:spcBef>
              <a:buClrTx/>
              <a:buFontTx/>
              <a:buNone/>
            </a:pPr>
            <a:r>
              <a:rPr lang="de-DE" altLang="de-DE"/>
              <a:t>Mathematische Begriffe und Konzepte (z.B. „Nullstellen“) wird man nur dann tiefgehend erfassen, wenn man vielfältige und unterschiedliche Anlässe hat, sich mit ihnen zu beschäftigen. </a:t>
            </a:r>
          </a:p>
          <a:p>
            <a:pPr lvl="4" indent="0">
              <a:spcBef>
                <a:spcPct val="0"/>
              </a:spcBef>
              <a:buClrTx/>
              <a:buFontTx/>
              <a:buNone/>
            </a:pPr>
            <a:endParaRPr lang="de-DE" altLang="de-DE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5679988"/>
            <a:ext cx="2036068" cy="963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507709" y="404664"/>
            <a:ext cx="809673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000" dirty="0" smtClean="0">
                <a:solidFill>
                  <a:schemeClr val="tx1"/>
                </a:solidFill>
              </a:rPr>
              <a:t>Und was wissen sie noch davon?</a:t>
            </a:r>
          </a:p>
          <a:p>
            <a:endParaRPr lang="de-DE" sz="2400" dirty="0">
              <a:solidFill>
                <a:schemeClr val="tx1"/>
              </a:solidFill>
            </a:endParaRPr>
          </a:p>
          <a:p>
            <a:pPr algn="ctr"/>
            <a:r>
              <a:rPr lang="de-DE" sz="2400" dirty="0" smtClean="0">
                <a:solidFill>
                  <a:schemeClr val="tx1"/>
                </a:solidFill>
              </a:rPr>
              <a:t>Lineare Funktionen </a:t>
            </a:r>
          </a:p>
          <a:p>
            <a:endParaRPr lang="de-DE" sz="2400" dirty="0" smtClean="0">
              <a:solidFill>
                <a:schemeClr val="tx1"/>
              </a:solidFill>
            </a:endParaRPr>
          </a:p>
          <a:p>
            <a:endParaRPr lang="de-DE" dirty="0" smtClean="0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5679988"/>
            <a:ext cx="2036068" cy="963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 descr="C:\Users\Anwender(In)\AppData\Local\Microsoft\Windows\Temporary Internet Files\Content.IE5\LUX2F6W4\question-25527_960_720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745362"/>
            <a:ext cx="669675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hteck 3"/>
              <p:cNvSpPr/>
              <p:nvPr/>
            </p:nvSpPr>
            <p:spPr>
              <a:xfrm>
                <a:off x="524104" y="2060848"/>
                <a:ext cx="8152351" cy="13690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de-DE" sz="2400" dirty="0">
                    <a:solidFill>
                      <a:schemeClr val="tx1"/>
                    </a:solidFill>
                  </a:rPr>
                  <a:t>Berechnung der </a:t>
                </a:r>
                <a:r>
                  <a:rPr lang="de-DE" sz="2400" dirty="0" smtClean="0">
                    <a:solidFill>
                      <a:schemeClr val="tx1"/>
                    </a:solidFill>
                  </a:rPr>
                  <a:t>Steigung?</a:t>
                </a:r>
              </a:p>
              <a:p>
                <a:r>
                  <a:rPr lang="de-DE" sz="2400" dirty="0">
                    <a:solidFill>
                      <a:schemeClr val="tx1"/>
                    </a:solidFill>
                  </a:rPr>
                  <a:t/>
                </a:r>
                <a:br>
                  <a:rPr lang="de-DE" sz="2400" dirty="0">
                    <a:solidFill>
                      <a:schemeClr val="tx1"/>
                    </a:solidFill>
                  </a:rPr>
                </a:br>
                <a:r>
                  <a:rPr lang="de-DE" sz="2400" dirty="0" smtClean="0">
                    <a:solidFill>
                      <a:schemeClr val="tx1"/>
                    </a:solidFill>
                  </a:rPr>
                  <a:t>       </a:t>
                </a:r>
                <a14:m>
                  <m:oMath xmlns:m="http://schemas.openxmlformats.org/officeDocument/2006/math">
                    <m:r>
                      <a:rPr lang="de-DE" sz="2400" i="1">
                        <a:solidFill>
                          <a:schemeClr val="tx1"/>
                        </a:solidFill>
                        <a:latin typeface="Cambria Math"/>
                      </a:rPr>
                      <m:t>𝑚</m:t>
                    </m:r>
                    <m:r>
                      <a:rPr lang="de-DE" sz="2400" i="1">
                        <a:solidFill>
                          <a:schemeClr val="tx1"/>
                        </a:solidFill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de-DE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de-DE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de-DE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de-DE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r>
                          <a:rPr lang="de-DE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de-DE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de-DE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de-DE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de-DE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de-DE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de-DE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r>
                          <a:rPr lang="de-DE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de-DE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de-DE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de-DE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de-DE" sz="2400" dirty="0">
                    <a:solidFill>
                      <a:schemeClr val="tx1"/>
                    </a:solidFill>
                  </a:rPr>
                  <a:t>   oder </a:t>
                </a:r>
                <a14:m>
                  <m:oMath xmlns:m="http://schemas.openxmlformats.org/officeDocument/2006/math">
                    <m:r>
                      <a:rPr lang="de-DE" sz="2400" i="1">
                        <a:solidFill>
                          <a:schemeClr val="tx1"/>
                        </a:solidFill>
                        <a:latin typeface="Cambria Math"/>
                      </a:rPr>
                      <m:t>𝑚</m:t>
                    </m:r>
                    <m:r>
                      <a:rPr lang="de-DE" sz="2400" i="1">
                        <a:solidFill>
                          <a:schemeClr val="tx1"/>
                        </a:solidFill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de-DE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de-DE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de-DE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de-DE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r>
                          <a:rPr lang="de-DE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de-DE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de-DE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de-DE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de-DE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de-DE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de-DE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r>
                          <a:rPr lang="de-DE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de-DE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de-DE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de-DE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de-DE" sz="2400" dirty="0">
                    <a:solidFill>
                      <a:schemeClr val="tx1"/>
                    </a:solidFill>
                  </a:rPr>
                  <a:t>  oder </a:t>
                </a:r>
                <a:endParaRPr lang="de-DE" sz="2400" dirty="0"/>
              </a:p>
            </p:txBody>
          </p:sp>
        </mc:Choice>
        <mc:Fallback xmlns="">
          <p:sp>
            <p:nvSpPr>
              <p:cNvPr id="4" name="Rechteck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4104" y="2060848"/>
                <a:ext cx="8152351" cy="1369029"/>
              </a:xfrm>
              <a:prstGeom prst="rect">
                <a:avLst/>
              </a:prstGeom>
              <a:blipFill rotWithShape="1">
                <a:blip r:embed="rId4"/>
                <a:stretch>
                  <a:fillRect l="-1047" t="-3556" b="-444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083046"/>
            <a:ext cx="6639777" cy="1130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104" y="3933056"/>
            <a:ext cx="6268529" cy="1186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817841"/>
            <a:ext cx="6213056" cy="141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900" y="3914491"/>
            <a:ext cx="6033833" cy="1467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uppieren 7"/>
          <p:cNvGrpSpPr/>
          <p:nvPr/>
        </p:nvGrpSpPr>
        <p:grpSpPr>
          <a:xfrm>
            <a:off x="270260" y="3789040"/>
            <a:ext cx="8518356" cy="1164590"/>
            <a:chOff x="2424113" y="3284984"/>
            <a:chExt cx="6084540" cy="831850"/>
          </a:xfrm>
        </p:grpSpPr>
        <p:pic>
          <p:nvPicPr>
            <p:cNvPr id="3078" name="Picture 6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24113" y="3296022"/>
              <a:ext cx="4294187" cy="781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79" name="Picture 7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32240" y="3284984"/>
              <a:ext cx="1776413" cy="831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090136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feld 1"/>
              <p:cNvSpPr txBox="1"/>
              <p:nvPr/>
            </p:nvSpPr>
            <p:spPr>
              <a:xfrm>
                <a:off x="755577" y="548680"/>
                <a:ext cx="7416823" cy="66787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3000" dirty="0" smtClean="0">
                    <a:solidFill>
                      <a:schemeClr val="tx1"/>
                    </a:solidFill>
                  </a:rPr>
                  <a:t>Und was wissen sie noch davon?</a:t>
                </a:r>
              </a:p>
              <a:p>
                <a:endParaRPr lang="de-DE" sz="2400" dirty="0">
                  <a:solidFill>
                    <a:schemeClr val="tx1"/>
                  </a:solidFill>
                </a:endParaRPr>
              </a:p>
              <a:p>
                <a:pPr algn="ctr"/>
                <a:r>
                  <a:rPr lang="de-DE" sz="2400" dirty="0" smtClean="0">
                    <a:solidFill>
                      <a:schemeClr val="tx1"/>
                    </a:solidFill>
                  </a:rPr>
                  <a:t>Quadratische Funktionen </a:t>
                </a:r>
              </a:p>
              <a:p>
                <a:endParaRPr lang="de-DE" sz="2400" dirty="0" smtClean="0">
                  <a:solidFill>
                    <a:schemeClr val="tx1"/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de-DE" sz="2400" dirty="0" smtClean="0">
                    <a:solidFill>
                      <a:schemeClr val="tx1"/>
                    </a:solidFill>
                  </a:rPr>
                  <a:t>p-q-Formel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de-DE" sz="2400" dirty="0" smtClean="0">
                    <a:solidFill>
                      <a:schemeClr val="tx1"/>
                    </a:solidFill>
                  </a:rPr>
                  <a:t>quadratische Ergänzung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de-DE" sz="2400" dirty="0" smtClean="0">
                    <a:solidFill>
                      <a:schemeClr val="tx1"/>
                    </a:solidFill>
                  </a:rPr>
                  <a:t>Parabelform</a:t>
                </a:r>
              </a:p>
              <a:p>
                <a:endParaRPr lang="de-DE" sz="2400" b="0" dirty="0" smtClean="0">
                  <a:solidFill>
                    <a:schemeClr val="tx1"/>
                  </a:solidFill>
                </a:endParaRPr>
              </a:p>
              <a:p>
                <a:r>
                  <a:rPr lang="de-DE" sz="2400" b="0" dirty="0" smtClean="0">
                    <a:solidFill>
                      <a:schemeClr val="tx1"/>
                    </a:solidFill>
                  </a:rPr>
                  <a:t>Eine Umfrage zu </a:t>
                </a:r>
                <a14:m>
                  <m:oMath xmlns:m="http://schemas.openxmlformats.org/officeDocument/2006/math">
                    <m:r>
                      <a:rPr lang="de-DE" sz="2400" b="0" i="0" smtClean="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r>
                      <a:rPr lang="de-DE" sz="2400" b="0" i="1" smtClean="0">
                        <a:solidFill>
                          <a:schemeClr val="tx1"/>
                        </a:solidFill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de-DE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de-DE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de-DE" sz="2400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de-DE" sz="2400" b="0" i="1" smtClean="0">
                        <a:solidFill>
                          <a:schemeClr val="tx1"/>
                        </a:solidFill>
                        <a:latin typeface="Cambria Math"/>
                      </a:rPr>
                      <m:t>𝑚</m:t>
                    </m:r>
                    <m:sSup>
                      <m:sSupPr>
                        <m:ctrlPr>
                          <a:rPr lang="de-DE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de-DE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de-DE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de-DE" sz="2400" b="0" i="1" smtClean="0">
                        <a:solidFill>
                          <a:schemeClr val="tx1"/>
                        </a:solidFill>
                        <a:latin typeface="Cambria Math"/>
                      </a:rPr>
                      <m:t>+</m:t>
                    </m:r>
                    <m:r>
                      <a:rPr lang="de-DE" sz="2400" b="0" i="1" smtClean="0">
                        <a:solidFill>
                          <a:schemeClr val="tx1"/>
                        </a:solidFill>
                        <a:latin typeface="Cambria Math"/>
                      </a:rPr>
                      <m:t>𝑏𝑥</m:t>
                    </m:r>
                    <m:r>
                      <a:rPr lang="de-DE" sz="2400" b="0" i="1" smtClean="0">
                        <a:solidFill>
                          <a:schemeClr val="tx1"/>
                        </a:solidFill>
                        <a:latin typeface="Cambria Math"/>
                      </a:rPr>
                      <m:t>+</m:t>
                    </m:r>
                    <m:r>
                      <a:rPr lang="de-DE" sz="2400" b="0" i="1" smtClean="0">
                        <a:solidFill>
                          <a:schemeClr val="tx1"/>
                        </a:solidFill>
                        <a:latin typeface="Cambria Math"/>
                      </a:rPr>
                      <m:t>𝑐</m:t>
                    </m:r>
                  </m:oMath>
                </a14:m>
                <a:r>
                  <a:rPr lang="de-DE" sz="2400" dirty="0" smtClean="0">
                    <a:solidFill>
                      <a:schemeClr val="tx1"/>
                    </a:solidFill>
                  </a:rPr>
                  <a:t>  ergibt:</a:t>
                </a:r>
                <a:br>
                  <a:rPr lang="de-DE" sz="2400" dirty="0" smtClean="0">
                    <a:solidFill>
                      <a:schemeClr val="tx1"/>
                    </a:solidFill>
                  </a:rPr>
                </a:br>
                <a:endParaRPr lang="de-DE" sz="2400" dirty="0" smtClean="0">
                  <a:solidFill>
                    <a:schemeClr val="tx1"/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de-DE" sz="2400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𝑚</m:t>
                    </m:r>
                  </m:oMath>
                </a14:m>
                <a:r>
                  <a:rPr lang="de-DE" sz="2400" dirty="0" smtClean="0">
                    <a:solidFill>
                      <a:schemeClr val="tx1"/>
                    </a:solidFill>
                  </a:rPr>
                  <a:t> ist die Steigung (8 von 24)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de-DE" sz="2400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𝑏</m:t>
                    </m:r>
                  </m:oMath>
                </a14:m>
                <a:r>
                  <a:rPr lang="de-DE" sz="2400" dirty="0" smtClean="0">
                    <a:solidFill>
                      <a:schemeClr val="tx1"/>
                    </a:solidFill>
                  </a:rPr>
                  <a:t> ist der Schnittpunkt mit der y-Achse (2 von 24)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de-DE" sz="2400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𝑏</m:t>
                    </m:r>
                  </m:oMath>
                </a14:m>
                <a:r>
                  <a:rPr lang="de-DE" sz="2400" dirty="0" smtClean="0">
                    <a:solidFill>
                      <a:schemeClr val="tx1"/>
                    </a:solidFill>
                  </a:rPr>
                  <a:t> ist die Steigung (6 von 24)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de-DE" sz="2400" dirty="0" smtClean="0">
                    <a:solidFill>
                      <a:schemeClr val="tx1"/>
                    </a:solidFill>
                  </a:rPr>
                  <a:t>„Die Parabel“ ist um </a:t>
                </a:r>
                <a:r>
                  <a:rPr lang="de-DE" sz="2400" i="1" dirty="0" smtClean="0">
                    <a:solidFill>
                      <a:schemeClr val="tx1"/>
                    </a:solidFill>
                  </a:rPr>
                  <a:t>c</a:t>
                </a:r>
                <a:r>
                  <a:rPr lang="de-DE" sz="2400" dirty="0" smtClean="0">
                    <a:solidFill>
                      <a:schemeClr val="tx1"/>
                    </a:solidFill>
                  </a:rPr>
                  <a:t> nach oben verschoben                              </a:t>
                </a:r>
                <a:endParaRPr lang="de-DE" sz="2400" dirty="0">
                  <a:solidFill>
                    <a:schemeClr val="tx1"/>
                  </a:solidFill>
                </a:endParaRPr>
              </a:p>
              <a:p>
                <a:endParaRPr lang="de-DE" sz="2400" dirty="0" smtClean="0">
                  <a:solidFill>
                    <a:schemeClr val="tx1"/>
                  </a:solidFill>
                </a:endParaRPr>
              </a:p>
              <a:p>
                <a:endParaRPr lang="de-DE" sz="2400" dirty="0" smtClean="0">
                  <a:solidFill>
                    <a:schemeClr val="tx1"/>
                  </a:solidFill>
                </a:endParaRPr>
              </a:p>
              <a:p>
                <a:endParaRPr lang="de-DE" sz="2400" dirty="0" smtClean="0">
                  <a:solidFill>
                    <a:schemeClr val="tx1"/>
                  </a:solidFill>
                </a:endParaRPr>
              </a:p>
              <a:p>
                <a:endParaRPr lang="de-DE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" name="Textfeld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7" y="548680"/>
                <a:ext cx="7416823" cy="6678751"/>
              </a:xfrm>
              <a:prstGeom prst="rect">
                <a:avLst/>
              </a:prstGeom>
              <a:blipFill rotWithShape="1">
                <a:blip r:embed="rId2"/>
                <a:stretch>
                  <a:fillRect l="-1315" t="-1095" r="-1060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5679988"/>
            <a:ext cx="2036068" cy="963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2426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5679988"/>
            <a:ext cx="2036068" cy="963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755577" y="785604"/>
            <a:ext cx="7416823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000" dirty="0" smtClean="0">
                <a:solidFill>
                  <a:schemeClr val="tx1"/>
                </a:solidFill>
              </a:rPr>
              <a:t>Fazit der Bestandsaufnahme</a:t>
            </a:r>
          </a:p>
          <a:p>
            <a:endParaRPr lang="de-DE" dirty="0" smtClean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schemeClr val="tx1"/>
                </a:solidFill>
              </a:rPr>
              <a:t>Es existieren Erinnerungen an einen Kalkül</a:t>
            </a:r>
            <a:br>
              <a:rPr lang="de-DE" sz="2400" dirty="0" smtClean="0">
                <a:solidFill>
                  <a:schemeClr val="tx1"/>
                </a:solidFill>
              </a:rPr>
            </a:br>
            <a:endParaRPr lang="de-DE" sz="2400" dirty="0" smtClean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schemeClr val="tx1"/>
                </a:solidFill>
              </a:rPr>
              <a:t>Es existiert „formelhaftes“ Wissen</a:t>
            </a:r>
            <a:br>
              <a:rPr lang="de-DE" sz="2400" dirty="0" smtClean="0">
                <a:solidFill>
                  <a:schemeClr val="tx1"/>
                </a:solidFill>
              </a:rPr>
            </a:br>
            <a:endParaRPr lang="de-DE" sz="2400" dirty="0" smtClean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schemeClr val="tx1"/>
                </a:solidFill>
              </a:rPr>
              <a:t>Gute </a:t>
            </a:r>
            <a:r>
              <a:rPr lang="de-DE" sz="2400" dirty="0" err="1" smtClean="0">
                <a:solidFill>
                  <a:schemeClr val="tx1"/>
                </a:solidFill>
              </a:rPr>
              <a:t>SchülerInnen</a:t>
            </a:r>
            <a:r>
              <a:rPr lang="de-DE" sz="2400" dirty="0" smtClean="0">
                <a:solidFill>
                  <a:schemeClr val="tx1"/>
                </a:solidFill>
              </a:rPr>
              <a:t> beherrschen den Kalkül sicher</a:t>
            </a:r>
            <a:br>
              <a:rPr lang="de-DE" sz="2400" dirty="0" smtClean="0">
                <a:solidFill>
                  <a:schemeClr val="tx1"/>
                </a:solidFill>
              </a:rPr>
            </a:br>
            <a:endParaRPr lang="de-DE" sz="2400" dirty="0" smtClean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schemeClr val="tx1"/>
                </a:solidFill>
              </a:rPr>
              <a:t>Auch bei guten </a:t>
            </a:r>
            <a:r>
              <a:rPr lang="de-DE" sz="2400" dirty="0" err="1" smtClean="0">
                <a:solidFill>
                  <a:schemeClr val="tx1"/>
                </a:solidFill>
              </a:rPr>
              <a:t>SchülerInnen</a:t>
            </a:r>
            <a:r>
              <a:rPr lang="de-DE" sz="2400" dirty="0" smtClean="0">
                <a:solidFill>
                  <a:schemeClr val="tx1"/>
                </a:solidFill>
              </a:rPr>
              <a:t> ist ein Verständnis  oft durch das Lernen von Kalkül verschüttet worden</a:t>
            </a:r>
            <a:br>
              <a:rPr lang="de-DE" sz="2400" dirty="0" smtClean="0">
                <a:solidFill>
                  <a:schemeClr val="tx1"/>
                </a:solidFill>
              </a:rPr>
            </a:br>
            <a:endParaRPr lang="de-DE" sz="2400" dirty="0" smtClean="0">
              <a:solidFill>
                <a:schemeClr val="tx1"/>
              </a:solidFill>
            </a:endParaRPr>
          </a:p>
          <a:p>
            <a:r>
              <a:rPr lang="de-DE" sz="2000" dirty="0" smtClean="0">
                <a:solidFill>
                  <a:schemeClr val="tx1"/>
                </a:solidFill>
              </a:rPr>
              <a:t> </a:t>
            </a:r>
            <a:endParaRPr lang="de-DE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3702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755577" y="785604"/>
            <a:ext cx="7416823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000" dirty="0" smtClean="0">
                <a:solidFill>
                  <a:schemeClr val="tx1"/>
                </a:solidFill>
              </a:rPr>
              <a:t>Warum ist das so?</a:t>
            </a:r>
          </a:p>
          <a:p>
            <a:pPr algn="ctr"/>
            <a:endParaRPr lang="de-DE" sz="2400" dirty="0" smtClean="0">
              <a:solidFill>
                <a:schemeClr val="tx1"/>
              </a:solidFill>
            </a:endParaRPr>
          </a:p>
          <a:p>
            <a:endParaRPr lang="de-DE" dirty="0" smtClean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chemeClr val="tx1"/>
                </a:solidFill>
              </a:rPr>
              <a:t>Weil Kalkül </a:t>
            </a:r>
            <a:r>
              <a:rPr lang="de-DE" sz="2400" dirty="0" smtClean="0">
                <a:solidFill>
                  <a:schemeClr val="tx1"/>
                </a:solidFill>
              </a:rPr>
              <a:t>(auswendig) gelernt wurde</a:t>
            </a:r>
            <a:br>
              <a:rPr lang="de-DE" sz="2400" dirty="0" smtClean="0">
                <a:solidFill>
                  <a:schemeClr val="tx1"/>
                </a:solidFill>
              </a:rPr>
            </a:br>
            <a:endParaRPr lang="de-DE" sz="2400" dirty="0" smtClean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schemeClr val="tx1"/>
                </a:solidFill>
              </a:rPr>
              <a:t>weil dadurch die Anschauung verloren ging</a:t>
            </a:r>
            <a:br>
              <a:rPr lang="de-DE" sz="2400" dirty="0" smtClean="0">
                <a:solidFill>
                  <a:schemeClr val="tx1"/>
                </a:solidFill>
              </a:rPr>
            </a:br>
            <a:endParaRPr lang="de-DE" sz="2400" dirty="0" smtClean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schemeClr val="tx1"/>
                </a:solidFill>
              </a:rPr>
              <a:t>Weil ein </a:t>
            </a:r>
            <a:r>
              <a:rPr lang="de-DE" sz="2400" dirty="0">
                <a:solidFill>
                  <a:schemeClr val="tx1"/>
                </a:solidFill>
              </a:rPr>
              <a:t>Jahr </a:t>
            </a:r>
            <a:r>
              <a:rPr lang="de-DE" sz="2400" dirty="0" smtClean="0">
                <a:solidFill>
                  <a:schemeClr val="tx1"/>
                </a:solidFill>
              </a:rPr>
              <a:t>lang alles </a:t>
            </a:r>
            <a:r>
              <a:rPr lang="de-DE" sz="2400" dirty="0">
                <a:solidFill>
                  <a:schemeClr val="tx1"/>
                </a:solidFill>
              </a:rPr>
              <a:t>linear </a:t>
            </a:r>
            <a:r>
              <a:rPr lang="de-DE" sz="2400" dirty="0" smtClean="0">
                <a:solidFill>
                  <a:schemeClr val="tx1"/>
                </a:solidFill>
              </a:rPr>
              <a:t>war und ein Jahr lang alles </a:t>
            </a:r>
            <a:r>
              <a:rPr lang="de-DE" sz="2400" dirty="0">
                <a:solidFill>
                  <a:schemeClr val="tx1"/>
                </a:solidFill>
              </a:rPr>
              <a:t>quadratisc</a:t>
            </a:r>
            <a:r>
              <a:rPr lang="de-DE" sz="2000" dirty="0">
                <a:solidFill>
                  <a:schemeClr val="tx1"/>
                </a:solidFill>
              </a:rPr>
              <a:t>h</a:t>
            </a:r>
          </a:p>
          <a:p>
            <a:r>
              <a:rPr lang="de-DE" sz="2000" dirty="0">
                <a:solidFill>
                  <a:schemeClr val="tx1"/>
                </a:solidFill>
              </a:rPr>
              <a:t> 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5679988"/>
            <a:ext cx="2036068" cy="963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14154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755577" y="785604"/>
            <a:ext cx="7416823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000" dirty="0" smtClean="0">
                <a:solidFill>
                  <a:schemeClr val="tx1"/>
                </a:solidFill>
              </a:rPr>
              <a:t>Also müssen wir das ganze noch mal wiederholen</a:t>
            </a:r>
          </a:p>
          <a:p>
            <a:pPr algn="ctr"/>
            <a:endParaRPr lang="de-DE" sz="3000" dirty="0">
              <a:solidFill>
                <a:schemeClr val="tx1"/>
              </a:solidFill>
            </a:endParaRPr>
          </a:p>
          <a:p>
            <a:pPr algn="ctr"/>
            <a:r>
              <a:rPr lang="de-DE" sz="3000" dirty="0" smtClean="0">
                <a:solidFill>
                  <a:schemeClr val="tx1"/>
                </a:solidFill>
              </a:rPr>
              <a:t>Unser Sek II-Anfangsprogramm:</a:t>
            </a:r>
            <a:endParaRPr lang="de-DE" dirty="0" smtClean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schemeClr val="tx1"/>
                </a:solidFill>
              </a:rPr>
              <a:t>1 Woche Wiederholung lineare Funktionen</a:t>
            </a:r>
            <a:br>
              <a:rPr lang="de-DE" sz="2400" dirty="0" smtClean="0">
                <a:solidFill>
                  <a:schemeClr val="tx1"/>
                </a:solidFill>
              </a:rPr>
            </a:br>
            <a:endParaRPr lang="de-DE" sz="2400" dirty="0" smtClean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schemeClr val="tx1"/>
                </a:solidFill>
              </a:rPr>
              <a:t>1 Woche Wiederholung quadratische Funktionen</a:t>
            </a:r>
            <a:br>
              <a:rPr lang="de-DE" sz="2400" dirty="0" smtClean="0">
                <a:solidFill>
                  <a:schemeClr val="tx1"/>
                </a:solidFill>
              </a:rPr>
            </a:br>
            <a:endParaRPr lang="de-DE" sz="2400" dirty="0" smtClean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schemeClr val="tx1"/>
                </a:solidFill>
              </a:rPr>
              <a:t>.... und dann kann es endlich richtig los gehen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>
              <a:solidFill>
                <a:schemeClr val="tx1"/>
              </a:solidFill>
            </a:endParaRPr>
          </a:p>
          <a:p>
            <a:r>
              <a:rPr lang="de-DE" sz="3400" dirty="0" smtClean="0">
                <a:solidFill>
                  <a:schemeClr val="tx1"/>
                </a:solidFill>
              </a:rPr>
              <a:t>Nein – das sind 2 Wochen verlorene Zeit!</a:t>
            </a:r>
            <a:endParaRPr lang="de-DE" sz="3400" dirty="0">
              <a:solidFill>
                <a:schemeClr val="tx1"/>
              </a:solidFill>
            </a:endParaRPr>
          </a:p>
          <a:p>
            <a:r>
              <a:rPr lang="de-DE" sz="2000" dirty="0">
                <a:solidFill>
                  <a:schemeClr val="tx1"/>
                </a:solidFill>
              </a:rPr>
              <a:t> 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5679988"/>
            <a:ext cx="2036068" cy="963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39160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Larissa">
  <a:themeElements>
    <a:clrScheme name="Lariss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charset="0"/>
            <a:cs typeface="Arial" charset="0"/>
          </a:defRPr>
        </a:defPPr>
      </a:lstStyle>
    </a:lnDef>
  </a:objectDefaults>
  <a:extraClrSchemeLst>
    <a:extraClrScheme>
      <a:clrScheme name="Lariss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Larissa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1007</Words>
  <Application>Microsoft Office PowerPoint</Application>
  <PresentationFormat>Bildschirmpräsentation (4:3)</PresentationFormat>
  <Paragraphs>240</Paragraphs>
  <Slides>43</Slides>
  <Notes>34</Notes>
  <HiddenSlides>11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43</vt:i4>
      </vt:variant>
    </vt:vector>
  </HeadingPairs>
  <TitlesOfParts>
    <vt:vector size="44" baseType="lpstr">
      <vt:lpstr>Larissa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fnanki</dc:creator>
  <cp:lastModifiedBy>Frank Gerber</cp:lastModifiedBy>
  <cp:revision>96</cp:revision>
  <cp:lastPrinted>1601-01-01T00:00:00Z</cp:lastPrinted>
  <dcterms:created xsi:type="dcterms:W3CDTF">2012-11-14T21:26:11Z</dcterms:created>
  <dcterms:modified xsi:type="dcterms:W3CDTF">2018-07-11T21:01:32Z</dcterms:modified>
</cp:coreProperties>
</file>