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28"/>
  </p:notesMasterIdLst>
  <p:sldIdLst>
    <p:sldId id="256" r:id="rId2"/>
    <p:sldId id="257" r:id="rId3"/>
    <p:sldId id="258" r:id="rId4"/>
    <p:sldId id="262" r:id="rId5"/>
    <p:sldId id="263" r:id="rId6"/>
    <p:sldId id="260" r:id="rId7"/>
    <p:sldId id="264" r:id="rId8"/>
    <p:sldId id="265" r:id="rId9"/>
    <p:sldId id="266" r:id="rId10"/>
    <p:sldId id="267" r:id="rId11"/>
    <p:sldId id="268" r:id="rId12"/>
    <p:sldId id="269" r:id="rId13"/>
    <p:sldId id="289" r:id="rId14"/>
    <p:sldId id="290" r:id="rId15"/>
    <p:sldId id="270" r:id="rId16"/>
    <p:sldId id="271" r:id="rId17"/>
    <p:sldId id="304" r:id="rId18"/>
    <p:sldId id="305" r:id="rId19"/>
    <p:sldId id="306" r:id="rId20"/>
    <p:sldId id="307" r:id="rId21"/>
    <p:sldId id="272" r:id="rId22"/>
    <p:sldId id="273" r:id="rId23"/>
    <p:sldId id="259" r:id="rId24"/>
    <p:sldId id="261" r:id="rId25"/>
    <p:sldId id="308" r:id="rId26"/>
    <p:sldId id="295" r:id="rId27"/>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6" d="100"/>
          <a:sy n="76" d="100"/>
        </p:scale>
        <p:origin x="1000"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Arbeitsblat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Weltbevölkerung (in Milliarden) </a:t>
            </a:r>
          </a:p>
          <a:p>
            <a:pPr>
              <a:defRPr/>
            </a:pPr>
            <a:r>
              <a:rPr lang="de-DE"/>
              <a:t>in Abhängigkeit von der Zeit (in Jahren)</a:t>
            </a:r>
          </a:p>
        </c:rich>
      </c:tx>
      <c:layout>
        <c:manualLayout>
          <c:xMode val="edge"/>
          <c:yMode val="edge"/>
          <c:x val="0.1783888888888889"/>
          <c:y val="3.2407407407407406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manualLayout>
          <c:layoutTarget val="inner"/>
          <c:xMode val="edge"/>
          <c:yMode val="edge"/>
          <c:x val="3.7225000017952148E-2"/>
          <c:y val="0.13833342159513587"/>
          <c:w val="0.92790130052542352"/>
          <c:h val="0.8128016696339142"/>
        </c:manualLayout>
      </c:layout>
      <c:scatterChart>
        <c:scatterStyle val="lineMarker"/>
        <c:varyColors val="0"/>
        <c:ser>
          <c:idx val="0"/>
          <c:order val="0"/>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Tabelle1!$A$1:$A$19</c:f>
              <c:numCache>
                <c:formatCode>General</c:formatCode>
                <c:ptCount val="19"/>
                <c:pt idx="0">
                  <c:v>0</c:v>
                </c:pt>
                <c:pt idx="1">
                  <c:v>1000</c:v>
                </c:pt>
                <c:pt idx="2">
                  <c:v>1250</c:v>
                </c:pt>
                <c:pt idx="3">
                  <c:v>1500</c:v>
                </c:pt>
                <c:pt idx="4">
                  <c:v>1750</c:v>
                </c:pt>
                <c:pt idx="5">
                  <c:v>1800</c:v>
                </c:pt>
                <c:pt idx="6">
                  <c:v>1850</c:v>
                </c:pt>
                <c:pt idx="7">
                  <c:v>1900</c:v>
                </c:pt>
                <c:pt idx="8">
                  <c:v>1950</c:v>
                </c:pt>
                <c:pt idx="9">
                  <c:v>1960</c:v>
                </c:pt>
                <c:pt idx="10">
                  <c:v>1970</c:v>
                </c:pt>
                <c:pt idx="11">
                  <c:v>1980</c:v>
                </c:pt>
                <c:pt idx="12">
                  <c:v>1990</c:v>
                </c:pt>
                <c:pt idx="13">
                  <c:v>2000</c:v>
                </c:pt>
                <c:pt idx="14">
                  <c:v>2005</c:v>
                </c:pt>
                <c:pt idx="15">
                  <c:v>2010</c:v>
                </c:pt>
                <c:pt idx="16">
                  <c:v>2015</c:v>
                </c:pt>
                <c:pt idx="17">
                  <c:v>2016</c:v>
                </c:pt>
                <c:pt idx="18">
                  <c:v>2017</c:v>
                </c:pt>
              </c:numCache>
            </c:numRef>
          </c:xVal>
          <c:yVal>
            <c:numRef>
              <c:f>Tabelle1!$B$1:$B$19</c:f>
              <c:numCache>
                <c:formatCode>General</c:formatCode>
                <c:ptCount val="19"/>
                <c:pt idx="0">
                  <c:v>0.3</c:v>
                </c:pt>
                <c:pt idx="1">
                  <c:v>0.31</c:v>
                </c:pt>
                <c:pt idx="2">
                  <c:v>0.4</c:v>
                </c:pt>
                <c:pt idx="3">
                  <c:v>0.5</c:v>
                </c:pt>
                <c:pt idx="4">
                  <c:v>0.79</c:v>
                </c:pt>
                <c:pt idx="5">
                  <c:v>0.98</c:v>
                </c:pt>
                <c:pt idx="6">
                  <c:v>1.26</c:v>
                </c:pt>
                <c:pt idx="7">
                  <c:v>1.65</c:v>
                </c:pt>
                <c:pt idx="8">
                  <c:v>2.54</c:v>
                </c:pt>
                <c:pt idx="9">
                  <c:v>3.03</c:v>
                </c:pt>
                <c:pt idx="10">
                  <c:v>3.7</c:v>
                </c:pt>
                <c:pt idx="11">
                  <c:v>4.46</c:v>
                </c:pt>
                <c:pt idx="12">
                  <c:v>5.33</c:v>
                </c:pt>
                <c:pt idx="13">
                  <c:v>6.15</c:v>
                </c:pt>
                <c:pt idx="14">
                  <c:v>6.54</c:v>
                </c:pt>
                <c:pt idx="15">
                  <c:v>6.96</c:v>
                </c:pt>
                <c:pt idx="16">
                  <c:v>7.38</c:v>
                </c:pt>
                <c:pt idx="17">
                  <c:v>7.47</c:v>
                </c:pt>
                <c:pt idx="18">
                  <c:v>7.55</c:v>
                </c:pt>
              </c:numCache>
            </c:numRef>
          </c:yVal>
          <c:smooth val="0"/>
          <c:extLst>
            <c:ext xmlns:c16="http://schemas.microsoft.com/office/drawing/2014/chart" uri="{C3380CC4-5D6E-409C-BE32-E72D297353CC}">
              <c16:uniqueId val="{00000000-7B53-4D0E-8FCA-952B83DDC6B0}"/>
            </c:ext>
          </c:extLst>
        </c:ser>
        <c:dLbls>
          <c:showLegendKey val="0"/>
          <c:showVal val="0"/>
          <c:showCatName val="0"/>
          <c:showSerName val="0"/>
          <c:showPercent val="0"/>
          <c:showBubbleSize val="0"/>
        </c:dLbls>
        <c:axId val="413736040"/>
        <c:axId val="413733416"/>
      </c:scatterChart>
      <c:valAx>
        <c:axId val="41373604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413733416"/>
        <c:crosses val="autoZero"/>
        <c:crossBetween val="midCat"/>
      </c:valAx>
      <c:valAx>
        <c:axId val="413733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413736040"/>
        <c:crosses val="autoZero"/>
        <c:crossBetween val="midCat"/>
      </c:valAx>
      <c:spPr>
        <a:noFill/>
        <a:ln w="25400">
          <a:noFill/>
        </a:ln>
        <a:effectLst/>
      </c:spPr>
    </c:plotArea>
    <c:plotVisOnly val="1"/>
    <c:dispBlanksAs val="gap"/>
    <c:showDLblsOverMax val="0"/>
  </c:chart>
  <c:spPr>
    <a:noFill/>
    <a:ln>
      <a:noFill/>
    </a:ln>
    <a:effectLst/>
  </c:spPr>
  <c:txPr>
    <a:bodyPr/>
    <a:lstStyle/>
    <a:p>
      <a:pPr>
        <a:defRPr/>
      </a:pPr>
      <a:endParaRPr lang="de-DE"/>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9C8269-FEBF-4EE9-84F7-277B444F9E41}" type="datetimeFigureOut">
              <a:rPr lang="de-DE" smtClean="0"/>
              <a:pPr/>
              <a:t>26.02.2020</a:t>
            </a:fld>
            <a:endParaRPr lang="de-DE" dirty="0"/>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056FE7-9AD7-456B-8277-D789FF4D16A0}" type="slidenum">
              <a:rPr lang="de-DE" smtClean="0"/>
              <a:pPr/>
              <a:t>‹Nr.›</a:t>
            </a:fld>
            <a:endParaRPr lang="de-DE"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28056FE7-9AD7-456B-8277-D789FF4D16A0}" type="slidenum">
              <a:rPr lang="de-DE" smtClean="0"/>
              <a:pPr/>
              <a:t>6</a:t>
            </a:fld>
            <a:endParaRPr lang="de-DE"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8056FE7-9AD7-456B-8277-D789FF4D16A0}" type="slidenum">
              <a:rPr lang="de-DE" smtClean="0"/>
              <a:pPr/>
              <a:t>7</a:t>
            </a:fld>
            <a:endParaRPr lang="de-DE" dirty="0"/>
          </a:p>
        </p:txBody>
      </p:sp>
    </p:spTree>
    <p:extLst>
      <p:ext uri="{BB962C8B-B14F-4D97-AF65-F5344CB8AC3E}">
        <p14:creationId xmlns:p14="http://schemas.microsoft.com/office/powerpoint/2010/main" val="493028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r>
              <a:rPr lang="de-DE" smtClean="0"/>
              <a:t>29.2.2020</a:t>
            </a:r>
            <a:endParaRPr lang="de-DE" dirty="0"/>
          </a:p>
        </p:txBody>
      </p:sp>
      <p:sp>
        <p:nvSpPr>
          <p:cNvPr id="5" name="Fußzeilenplatzhalter 4"/>
          <p:cNvSpPr>
            <a:spLocks noGrp="1"/>
          </p:cNvSpPr>
          <p:nvPr>
            <p:ph type="ftr" sz="quarter" idx="11"/>
          </p:nvPr>
        </p:nvSpPr>
        <p:spPr/>
        <p:txBody>
          <a:bodyPr/>
          <a:lstStyle/>
          <a:p>
            <a:r>
              <a:rPr lang="de-DE" smtClean="0"/>
              <a:t>Handlungsorientierung in Aktion, Köln</a:t>
            </a:r>
            <a:endParaRPr lang="de-DE" dirty="0"/>
          </a:p>
        </p:txBody>
      </p:sp>
      <p:sp>
        <p:nvSpPr>
          <p:cNvPr id="6" name="Foliennummernplatzhalter 5"/>
          <p:cNvSpPr>
            <a:spLocks noGrp="1"/>
          </p:cNvSpPr>
          <p:nvPr>
            <p:ph type="sldNum" sz="quarter" idx="12"/>
          </p:nvPr>
        </p:nvSpPr>
        <p:spPr/>
        <p:txBody>
          <a:bodyPr/>
          <a:lstStyle/>
          <a:p>
            <a:fld id="{AEF1E7D9-2ACA-4C9E-82C1-22F121F46174}" type="slidenum">
              <a:rPr lang="de-DE" smtClean="0"/>
              <a:pPr/>
              <a:t>‹Nr.›</a:t>
            </a:fld>
            <a:endParaRPr lang="de-DE"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r>
              <a:rPr lang="de-DE" smtClean="0"/>
              <a:t>29.2.2020</a:t>
            </a:r>
            <a:endParaRPr lang="de-DE" dirty="0"/>
          </a:p>
        </p:txBody>
      </p:sp>
      <p:sp>
        <p:nvSpPr>
          <p:cNvPr id="5" name="Fußzeilenplatzhalter 4"/>
          <p:cNvSpPr>
            <a:spLocks noGrp="1"/>
          </p:cNvSpPr>
          <p:nvPr>
            <p:ph type="ftr" sz="quarter" idx="11"/>
          </p:nvPr>
        </p:nvSpPr>
        <p:spPr/>
        <p:txBody>
          <a:bodyPr/>
          <a:lstStyle/>
          <a:p>
            <a:r>
              <a:rPr lang="de-DE" smtClean="0"/>
              <a:t>Handlungsorientierung in Aktion, Köln</a:t>
            </a:r>
            <a:endParaRPr lang="de-DE" dirty="0"/>
          </a:p>
        </p:txBody>
      </p:sp>
      <p:sp>
        <p:nvSpPr>
          <p:cNvPr id="6" name="Foliennummernplatzhalter 5"/>
          <p:cNvSpPr>
            <a:spLocks noGrp="1"/>
          </p:cNvSpPr>
          <p:nvPr>
            <p:ph type="sldNum" sz="quarter" idx="12"/>
          </p:nvPr>
        </p:nvSpPr>
        <p:spPr/>
        <p:txBody>
          <a:bodyPr/>
          <a:lstStyle/>
          <a:p>
            <a:fld id="{AEF1E7D9-2ACA-4C9E-82C1-22F121F46174}" type="slidenum">
              <a:rPr lang="de-DE" smtClean="0"/>
              <a:pPr/>
              <a:t>‹Nr.›</a:t>
            </a:fld>
            <a:endParaRPr lang="de-DE"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r>
              <a:rPr lang="de-DE" smtClean="0"/>
              <a:t>29.2.2020</a:t>
            </a:r>
            <a:endParaRPr lang="de-DE" dirty="0"/>
          </a:p>
        </p:txBody>
      </p:sp>
      <p:sp>
        <p:nvSpPr>
          <p:cNvPr id="5" name="Fußzeilenplatzhalter 4"/>
          <p:cNvSpPr>
            <a:spLocks noGrp="1"/>
          </p:cNvSpPr>
          <p:nvPr>
            <p:ph type="ftr" sz="quarter" idx="11"/>
          </p:nvPr>
        </p:nvSpPr>
        <p:spPr/>
        <p:txBody>
          <a:bodyPr/>
          <a:lstStyle/>
          <a:p>
            <a:r>
              <a:rPr lang="de-DE" smtClean="0"/>
              <a:t>Handlungsorientierung in Aktion, Köln</a:t>
            </a:r>
            <a:endParaRPr lang="de-DE" dirty="0"/>
          </a:p>
        </p:txBody>
      </p:sp>
      <p:sp>
        <p:nvSpPr>
          <p:cNvPr id="6" name="Foliennummernplatzhalter 5"/>
          <p:cNvSpPr>
            <a:spLocks noGrp="1"/>
          </p:cNvSpPr>
          <p:nvPr>
            <p:ph type="sldNum" sz="quarter" idx="12"/>
          </p:nvPr>
        </p:nvSpPr>
        <p:spPr/>
        <p:txBody>
          <a:bodyPr/>
          <a:lstStyle/>
          <a:p>
            <a:fld id="{AEF1E7D9-2ACA-4C9E-82C1-22F121F46174}" type="slidenum">
              <a:rPr lang="de-DE" smtClean="0"/>
              <a:pPr/>
              <a:t>‹Nr.›</a:t>
            </a:fld>
            <a:endParaRPr lang="de-DE"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r>
              <a:rPr lang="de-DE" smtClean="0"/>
              <a:t>29.2.2020</a:t>
            </a:r>
            <a:endParaRPr lang="de-DE" dirty="0"/>
          </a:p>
        </p:txBody>
      </p:sp>
      <p:sp>
        <p:nvSpPr>
          <p:cNvPr id="5" name="Fußzeilenplatzhalter 4"/>
          <p:cNvSpPr>
            <a:spLocks noGrp="1"/>
          </p:cNvSpPr>
          <p:nvPr>
            <p:ph type="ftr" sz="quarter" idx="11"/>
          </p:nvPr>
        </p:nvSpPr>
        <p:spPr/>
        <p:txBody>
          <a:bodyPr/>
          <a:lstStyle/>
          <a:p>
            <a:r>
              <a:rPr lang="de-DE" smtClean="0"/>
              <a:t>Handlungsorientierung in Aktion, Köln</a:t>
            </a:r>
            <a:endParaRPr lang="de-DE" dirty="0"/>
          </a:p>
        </p:txBody>
      </p:sp>
      <p:sp>
        <p:nvSpPr>
          <p:cNvPr id="6" name="Foliennummernplatzhalter 5"/>
          <p:cNvSpPr>
            <a:spLocks noGrp="1"/>
          </p:cNvSpPr>
          <p:nvPr>
            <p:ph type="sldNum" sz="quarter" idx="12"/>
          </p:nvPr>
        </p:nvSpPr>
        <p:spPr/>
        <p:txBody>
          <a:bodyPr/>
          <a:lstStyle/>
          <a:p>
            <a:fld id="{AEF1E7D9-2ACA-4C9E-82C1-22F121F46174}" type="slidenum">
              <a:rPr lang="de-DE" smtClean="0"/>
              <a:pPr/>
              <a:t>‹Nr.›</a:t>
            </a:fld>
            <a:endParaRPr lang="de-DE"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p>
            <a:r>
              <a:rPr lang="de-DE" smtClean="0"/>
              <a:t>29.2.2020</a:t>
            </a:r>
            <a:endParaRPr lang="de-DE" dirty="0"/>
          </a:p>
        </p:txBody>
      </p:sp>
      <p:sp>
        <p:nvSpPr>
          <p:cNvPr id="5" name="Fußzeilenplatzhalter 4"/>
          <p:cNvSpPr>
            <a:spLocks noGrp="1"/>
          </p:cNvSpPr>
          <p:nvPr>
            <p:ph type="ftr" sz="quarter" idx="11"/>
          </p:nvPr>
        </p:nvSpPr>
        <p:spPr/>
        <p:txBody>
          <a:bodyPr/>
          <a:lstStyle/>
          <a:p>
            <a:r>
              <a:rPr lang="de-DE" smtClean="0"/>
              <a:t>Handlungsorientierung in Aktion, Köln</a:t>
            </a:r>
            <a:endParaRPr lang="de-DE" dirty="0"/>
          </a:p>
        </p:txBody>
      </p:sp>
      <p:sp>
        <p:nvSpPr>
          <p:cNvPr id="6" name="Foliennummernplatzhalter 5"/>
          <p:cNvSpPr>
            <a:spLocks noGrp="1"/>
          </p:cNvSpPr>
          <p:nvPr>
            <p:ph type="sldNum" sz="quarter" idx="12"/>
          </p:nvPr>
        </p:nvSpPr>
        <p:spPr/>
        <p:txBody>
          <a:bodyPr/>
          <a:lstStyle/>
          <a:p>
            <a:fld id="{AEF1E7D9-2ACA-4C9E-82C1-22F121F46174}" type="slidenum">
              <a:rPr lang="de-DE" smtClean="0"/>
              <a:pPr/>
              <a:t>‹Nr.›</a:t>
            </a:fld>
            <a:endParaRPr lang="de-DE"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r>
              <a:rPr lang="de-DE" smtClean="0"/>
              <a:t>29.2.2020</a:t>
            </a:r>
            <a:endParaRPr lang="de-DE" dirty="0"/>
          </a:p>
        </p:txBody>
      </p:sp>
      <p:sp>
        <p:nvSpPr>
          <p:cNvPr id="6" name="Fußzeilenplatzhalter 5"/>
          <p:cNvSpPr>
            <a:spLocks noGrp="1"/>
          </p:cNvSpPr>
          <p:nvPr>
            <p:ph type="ftr" sz="quarter" idx="11"/>
          </p:nvPr>
        </p:nvSpPr>
        <p:spPr/>
        <p:txBody>
          <a:bodyPr/>
          <a:lstStyle/>
          <a:p>
            <a:r>
              <a:rPr lang="de-DE" smtClean="0"/>
              <a:t>Handlungsorientierung in Aktion, Köln</a:t>
            </a:r>
            <a:endParaRPr lang="de-DE" dirty="0"/>
          </a:p>
        </p:txBody>
      </p:sp>
      <p:sp>
        <p:nvSpPr>
          <p:cNvPr id="7" name="Foliennummernplatzhalter 6"/>
          <p:cNvSpPr>
            <a:spLocks noGrp="1"/>
          </p:cNvSpPr>
          <p:nvPr>
            <p:ph type="sldNum" sz="quarter" idx="12"/>
          </p:nvPr>
        </p:nvSpPr>
        <p:spPr/>
        <p:txBody>
          <a:bodyPr/>
          <a:lstStyle/>
          <a:p>
            <a:fld id="{AEF1E7D9-2ACA-4C9E-82C1-22F121F46174}" type="slidenum">
              <a:rPr lang="de-DE" smtClean="0"/>
              <a:pPr/>
              <a:t>‹Nr.›</a:t>
            </a:fld>
            <a:endParaRPr lang="de-DE"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r>
              <a:rPr lang="de-DE" smtClean="0"/>
              <a:t>29.2.2020</a:t>
            </a:r>
            <a:endParaRPr lang="de-DE" dirty="0"/>
          </a:p>
        </p:txBody>
      </p:sp>
      <p:sp>
        <p:nvSpPr>
          <p:cNvPr id="8" name="Fußzeilenplatzhalter 7"/>
          <p:cNvSpPr>
            <a:spLocks noGrp="1"/>
          </p:cNvSpPr>
          <p:nvPr>
            <p:ph type="ftr" sz="quarter" idx="11"/>
          </p:nvPr>
        </p:nvSpPr>
        <p:spPr/>
        <p:txBody>
          <a:bodyPr/>
          <a:lstStyle/>
          <a:p>
            <a:r>
              <a:rPr lang="de-DE" smtClean="0"/>
              <a:t>Handlungsorientierung in Aktion, Köln</a:t>
            </a:r>
            <a:endParaRPr lang="de-DE" dirty="0"/>
          </a:p>
        </p:txBody>
      </p:sp>
      <p:sp>
        <p:nvSpPr>
          <p:cNvPr id="9" name="Foliennummernplatzhalter 8"/>
          <p:cNvSpPr>
            <a:spLocks noGrp="1"/>
          </p:cNvSpPr>
          <p:nvPr>
            <p:ph type="sldNum" sz="quarter" idx="12"/>
          </p:nvPr>
        </p:nvSpPr>
        <p:spPr/>
        <p:txBody>
          <a:bodyPr/>
          <a:lstStyle/>
          <a:p>
            <a:fld id="{AEF1E7D9-2ACA-4C9E-82C1-22F121F46174}" type="slidenum">
              <a:rPr lang="de-DE" smtClean="0"/>
              <a:pPr/>
              <a:t>‹Nr.›</a:t>
            </a:fld>
            <a:endParaRPr lang="de-DE"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r>
              <a:rPr lang="de-DE" smtClean="0"/>
              <a:t>29.2.2020</a:t>
            </a:r>
            <a:endParaRPr lang="de-DE" dirty="0"/>
          </a:p>
        </p:txBody>
      </p:sp>
      <p:sp>
        <p:nvSpPr>
          <p:cNvPr id="4" name="Fußzeilenplatzhalter 3"/>
          <p:cNvSpPr>
            <a:spLocks noGrp="1"/>
          </p:cNvSpPr>
          <p:nvPr>
            <p:ph type="ftr" sz="quarter" idx="11"/>
          </p:nvPr>
        </p:nvSpPr>
        <p:spPr/>
        <p:txBody>
          <a:bodyPr/>
          <a:lstStyle/>
          <a:p>
            <a:r>
              <a:rPr lang="de-DE" smtClean="0"/>
              <a:t>Handlungsorientierung in Aktion, Köln</a:t>
            </a:r>
            <a:endParaRPr lang="de-DE" dirty="0"/>
          </a:p>
        </p:txBody>
      </p:sp>
      <p:sp>
        <p:nvSpPr>
          <p:cNvPr id="5" name="Foliennummernplatzhalter 4"/>
          <p:cNvSpPr>
            <a:spLocks noGrp="1"/>
          </p:cNvSpPr>
          <p:nvPr>
            <p:ph type="sldNum" sz="quarter" idx="12"/>
          </p:nvPr>
        </p:nvSpPr>
        <p:spPr/>
        <p:txBody>
          <a:bodyPr/>
          <a:lstStyle/>
          <a:p>
            <a:fld id="{AEF1E7D9-2ACA-4C9E-82C1-22F121F46174}" type="slidenum">
              <a:rPr lang="de-DE" smtClean="0"/>
              <a:pPr/>
              <a:t>‹Nr.›</a:t>
            </a:fld>
            <a:endParaRPr lang="de-DE"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‹Nr.›</a:t>
            </a:fld>
            <a:endParaRPr lang="de-DE"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r>
              <a:rPr lang="de-DE" smtClean="0"/>
              <a:t>29.2.2020</a:t>
            </a:r>
            <a:endParaRPr lang="de-DE" dirty="0"/>
          </a:p>
        </p:txBody>
      </p:sp>
      <p:sp>
        <p:nvSpPr>
          <p:cNvPr id="6" name="Fußzeilenplatzhalter 5"/>
          <p:cNvSpPr>
            <a:spLocks noGrp="1"/>
          </p:cNvSpPr>
          <p:nvPr>
            <p:ph type="ftr" sz="quarter" idx="11"/>
          </p:nvPr>
        </p:nvSpPr>
        <p:spPr/>
        <p:txBody>
          <a:bodyPr/>
          <a:lstStyle/>
          <a:p>
            <a:r>
              <a:rPr lang="de-DE" smtClean="0"/>
              <a:t>Handlungsorientierung in Aktion, Köln</a:t>
            </a:r>
            <a:endParaRPr lang="de-DE" dirty="0"/>
          </a:p>
        </p:txBody>
      </p:sp>
      <p:sp>
        <p:nvSpPr>
          <p:cNvPr id="7" name="Foliennummernplatzhalter 6"/>
          <p:cNvSpPr>
            <a:spLocks noGrp="1"/>
          </p:cNvSpPr>
          <p:nvPr>
            <p:ph type="sldNum" sz="quarter" idx="12"/>
          </p:nvPr>
        </p:nvSpPr>
        <p:spPr/>
        <p:txBody>
          <a:bodyPr/>
          <a:lstStyle/>
          <a:p>
            <a:fld id="{AEF1E7D9-2ACA-4C9E-82C1-22F121F46174}" type="slidenum">
              <a:rPr lang="de-DE" smtClean="0"/>
              <a:pPr/>
              <a:t>‹Nr.›</a:t>
            </a:fld>
            <a:endParaRPr lang="de-DE"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dirty="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r>
              <a:rPr lang="de-DE" smtClean="0"/>
              <a:t>29.2.2020</a:t>
            </a:r>
            <a:endParaRPr lang="de-DE" dirty="0"/>
          </a:p>
        </p:txBody>
      </p:sp>
      <p:sp>
        <p:nvSpPr>
          <p:cNvPr id="6" name="Fußzeilenplatzhalter 5"/>
          <p:cNvSpPr>
            <a:spLocks noGrp="1"/>
          </p:cNvSpPr>
          <p:nvPr>
            <p:ph type="ftr" sz="quarter" idx="11"/>
          </p:nvPr>
        </p:nvSpPr>
        <p:spPr/>
        <p:txBody>
          <a:bodyPr/>
          <a:lstStyle/>
          <a:p>
            <a:r>
              <a:rPr lang="de-DE" smtClean="0"/>
              <a:t>Handlungsorientierung in Aktion, Köln</a:t>
            </a:r>
            <a:endParaRPr lang="de-DE" dirty="0"/>
          </a:p>
        </p:txBody>
      </p:sp>
      <p:sp>
        <p:nvSpPr>
          <p:cNvPr id="7" name="Foliennummernplatzhalter 6"/>
          <p:cNvSpPr>
            <a:spLocks noGrp="1"/>
          </p:cNvSpPr>
          <p:nvPr>
            <p:ph type="sldNum" sz="quarter" idx="12"/>
          </p:nvPr>
        </p:nvSpPr>
        <p:spPr/>
        <p:txBody>
          <a:bodyPr/>
          <a:lstStyle/>
          <a:p>
            <a:fld id="{AEF1E7D9-2ACA-4C9E-82C1-22F121F46174}" type="slidenum">
              <a:rPr lang="de-DE" smtClean="0"/>
              <a:pPr/>
              <a:t>‹Nr.›</a:t>
            </a:fld>
            <a:endParaRPr lang="de-DE"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de-DE" smtClean="0"/>
              <a:t>29.2.2020</a:t>
            </a:r>
            <a:endParaRPr lang="de-DE" dirty="0"/>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smtClean="0"/>
              <a:t>Handlungsorientierung in Aktion, Köln</a:t>
            </a:r>
            <a:endParaRPr lang="de-DE" dirty="0"/>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F1E7D9-2ACA-4C9E-82C1-22F121F46174}" type="slidenum">
              <a:rPr lang="de-DE" smtClean="0"/>
              <a:pPr/>
              <a:t>‹Nr.›</a:t>
            </a:fld>
            <a:endParaRPr lang="de-DE"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de.statista.com/statistik/daten/studie/1694/umfrage/entwicklung-der-weltbevoelkerungszahl/" TargetMode="External"/><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4.emf"/></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hyperlink" Target="http://www.equalpayday.de/"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www.footprintnetwork.org/" TargetMode="External"/><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14348" y="500042"/>
            <a:ext cx="7772400" cy="1470025"/>
          </a:xfrm>
        </p:spPr>
        <p:txBody>
          <a:bodyPr>
            <a:normAutofit/>
          </a:bodyPr>
          <a:lstStyle/>
          <a:p>
            <a:r>
              <a:rPr lang="de-DE" sz="4000" b="1" dirty="0" smtClean="0"/>
              <a:t>Handlungsorientierung in Aktion</a:t>
            </a:r>
            <a:endParaRPr lang="de-DE" sz="4000" b="1" dirty="0"/>
          </a:p>
        </p:txBody>
      </p:sp>
      <p:sp>
        <p:nvSpPr>
          <p:cNvPr id="3" name="Untertitel 2"/>
          <p:cNvSpPr>
            <a:spLocks noGrp="1"/>
          </p:cNvSpPr>
          <p:nvPr>
            <p:ph type="subTitle" idx="1"/>
          </p:nvPr>
        </p:nvSpPr>
        <p:spPr>
          <a:xfrm>
            <a:off x="1214414" y="1928802"/>
            <a:ext cx="6400800" cy="3804454"/>
          </a:xfrm>
        </p:spPr>
        <p:txBody>
          <a:bodyPr>
            <a:normAutofit fontScale="92500" lnSpcReduction="10000"/>
          </a:bodyPr>
          <a:lstStyle/>
          <a:p>
            <a:pPr algn="l">
              <a:buFont typeface="Arial" pitchFamily="34" charset="0"/>
              <a:buChar char="•"/>
            </a:pPr>
            <a:r>
              <a:rPr lang="de-DE" sz="2400" dirty="0" smtClean="0"/>
              <a:t>  DNA-Test im Koalitionsvertrag</a:t>
            </a:r>
          </a:p>
          <a:p>
            <a:pPr algn="l">
              <a:buFont typeface="Arial" pitchFamily="34" charset="0"/>
              <a:buChar char="•"/>
            </a:pPr>
            <a:r>
              <a:rPr lang="de-DE" sz="2400" dirty="0" smtClean="0"/>
              <a:t>  Erdüberlastungstag – für Deutschland und weltweit</a:t>
            </a:r>
          </a:p>
          <a:p>
            <a:pPr algn="l">
              <a:buFont typeface="Arial" pitchFamily="34" charset="0"/>
              <a:buChar char="•"/>
            </a:pPr>
            <a:r>
              <a:rPr lang="de-DE" sz="2400" dirty="0" smtClean="0"/>
              <a:t>  Grafik-Fehler</a:t>
            </a:r>
          </a:p>
          <a:p>
            <a:pPr algn="l">
              <a:buFont typeface="Arial" pitchFamily="34" charset="0"/>
              <a:buChar char="•"/>
            </a:pPr>
            <a:r>
              <a:rPr lang="de-DE" sz="2400" dirty="0" smtClean="0"/>
              <a:t>  Biogas</a:t>
            </a:r>
          </a:p>
          <a:p>
            <a:pPr algn="l">
              <a:buFont typeface="Arial" pitchFamily="34" charset="0"/>
              <a:buChar char="•"/>
            </a:pPr>
            <a:r>
              <a:rPr lang="de-DE" sz="2400" dirty="0" smtClean="0"/>
              <a:t>  neue SI-Einheiten</a:t>
            </a:r>
          </a:p>
          <a:p>
            <a:pPr algn="l">
              <a:buFont typeface="Arial" pitchFamily="34" charset="0"/>
              <a:buChar char="•"/>
            </a:pPr>
            <a:r>
              <a:rPr lang="de-DE" sz="2400" dirty="0" smtClean="0"/>
              <a:t>  Steuerprogression</a:t>
            </a:r>
          </a:p>
          <a:p>
            <a:pPr algn="l">
              <a:buFont typeface="Arial" pitchFamily="34" charset="0"/>
              <a:buChar char="•"/>
            </a:pPr>
            <a:r>
              <a:rPr lang="de-DE" sz="2400" dirty="0" smtClean="0"/>
              <a:t>  Vermessungsprojekt</a:t>
            </a:r>
          </a:p>
          <a:p>
            <a:pPr algn="l">
              <a:buFont typeface="Arial" pitchFamily="34" charset="0"/>
              <a:buChar char="•"/>
            </a:pPr>
            <a:r>
              <a:rPr lang="de-DE" sz="2400" dirty="0" smtClean="0"/>
              <a:t>  Tarifverhandlungen</a:t>
            </a:r>
          </a:p>
          <a:p>
            <a:pPr algn="l">
              <a:buFont typeface="Arial" pitchFamily="34" charset="0"/>
              <a:buChar char="•"/>
            </a:pPr>
            <a:r>
              <a:rPr lang="de-DE" sz="2400" dirty="0"/>
              <a:t> </a:t>
            </a:r>
            <a:r>
              <a:rPr lang="de-DE" sz="2400" dirty="0" smtClean="0"/>
              <a:t> </a:t>
            </a:r>
            <a:r>
              <a:rPr lang="de-DE" sz="2400" dirty="0" err="1" smtClean="0"/>
              <a:t>Equal</a:t>
            </a:r>
            <a:r>
              <a:rPr lang="de-DE" sz="2400" dirty="0" smtClean="0"/>
              <a:t> </a:t>
            </a:r>
            <a:r>
              <a:rPr lang="de-DE" sz="2400" dirty="0"/>
              <a:t>Pay Day – falsch </a:t>
            </a:r>
            <a:r>
              <a:rPr lang="de-DE" sz="2400" dirty="0" smtClean="0"/>
              <a:t>berechnet</a:t>
            </a:r>
          </a:p>
          <a:p>
            <a:pPr algn="l"/>
            <a:r>
              <a:rPr lang="de-DE" sz="2400" dirty="0" smtClean="0"/>
              <a:t>Resümee</a:t>
            </a:r>
          </a:p>
          <a:p>
            <a:pPr algn="l"/>
            <a:endParaRPr lang="de-DE" sz="2400" dirty="0"/>
          </a:p>
        </p:txBody>
      </p:sp>
      <p:sp>
        <p:nvSpPr>
          <p:cNvPr id="4" name="Datumsplatzhalter 3"/>
          <p:cNvSpPr>
            <a:spLocks noGrp="1"/>
          </p:cNvSpPr>
          <p:nvPr>
            <p:ph type="dt" sz="half" idx="10"/>
          </p:nvPr>
        </p:nvSpPr>
        <p:spPr/>
        <p:txBody>
          <a:bodyPr/>
          <a:lstStyle/>
          <a:p>
            <a:r>
              <a:rPr lang="de-DE" smtClean="0"/>
              <a:t>29.2.2020</a:t>
            </a:r>
            <a:endParaRPr lang="de-DE" dirty="0"/>
          </a:p>
        </p:txBody>
      </p:sp>
      <p:sp>
        <p:nvSpPr>
          <p:cNvPr id="5" name="Foliennummernplatzhalter 4"/>
          <p:cNvSpPr>
            <a:spLocks noGrp="1"/>
          </p:cNvSpPr>
          <p:nvPr>
            <p:ph type="sldNum" sz="quarter" idx="12"/>
          </p:nvPr>
        </p:nvSpPr>
        <p:spPr/>
        <p:txBody>
          <a:bodyPr/>
          <a:lstStyle/>
          <a:p>
            <a:fld id="{AEF1E7D9-2ACA-4C9E-82C1-22F121F46174}" type="slidenum">
              <a:rPr lang="de-DE" smtClean="0"/>
              <a:pPr/>
              <a:t>1</a:t>
            </a:fld>
            <a:endParaRPr lang="de-DE" dirty="0"/>
          </a:p>
        </p:txBody>
      </p:sp>
      <p:sp>
        <p:nvSpPr>
          <p:cNvPr id="6" name="Fußzeilenplatzhalter 5"/>
          <p:cNvSpPr>
            <a:spLocks noGrp="1"/>
          </p:cNvSpPr>
          <p:nvPr>
            <p:ph type="ftr" sz="quarter" idx="11"/>
          </p:nvPr>
        </p:nvSpPr>
        <p:spPr/>
        <p:txBody>
          <a:bodyPr/>
          <a:lstStyle/>
          <a:p>
            <a:r>
              <a:rPr lang="de-DE" smtClean="0"/>
              <a:t>Handlungsorientierung in Aktion, Köln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10</a:t>
            </a:fld>
            <a:endParaRPr lang="de-DE" dirty="0"/>
          </a:p>
        </p:txBody>
      </p:sp>
      <p:pic>
        <p:nvPicPr>
          <p:cNvPr id="10" name="Grafik 9"/>
          <p:cNvPicPr/>
          <p:nvPr/>
        </p:nvPicPr>
        <p:blipFill>
          <a:blip r:embed="rId2"/>
          <a:stretch>
            <a:fillRect/>
          </a:stretch>
        </p:blipFill>
        <p:spPr>
          <a:xfrm>
            <a:off x="1115616" y="692696"/>
            <a:ext cx="7056784" cy="4536504"/>
          </a:xfrm>
          <a:prstGeom prst="rect">
            <a:avLst/>
          </a:prstGeom>
        </p:spPr>
      </p:pic>
      <p:sp>
        <p:nvSpPr>
          <p:cNvPr id="5" name="Textfeld 4"/>
          <p:cNvSpPr txBox="1"/>
          <p:nvPr/>
        </p:nvSpPr>
        <p:spPr>
          <a:xfrm>
            <a:off x="1691680" y="5090700"/>
            <a:ext cx="6840760" cy="276999"/>
          </a:xfrm>
          <a:prstGeom prst="rect">
            <a:avLst/>
          </a:prstGeom>
          <a:noFill/>
        </p:spPr>
        <p:txBody>
          <a:bodyPr wrap="square" rtlCol="0">
            <a:spAutoFit/>
          </a:bodyPr>
          <a:lstStyle/>
          <a:p>
            <a:r>
              <a:rPr lang="de-DE" sz="1200" u="sng" dirty="0">
                <a:hlinkClick r:id="rId3"/>
              </a:rPr>
              <a:t>https://de.statista.com/statistik/daten/studie/1694/umfrage/entwicklung-der-weltbevoelkerungszahl/</a:t>
            </a:r>
            <a:endParaRPr lang="de-DE" sz="1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11</a:t>
            </a:fld>
            <a:endParaRPr lang="de-DE" dirty="0"/>
          </a:p>
        </p:txBody>
      </p:sp>
      <p:sp>
        <p:nvSpPr>
          <p:cNvPr id="5" name="Textfeld 4"/>
          <p:cNvSpPr txBox="1"/>
          <p:nvPr/>
        </p:nvSpPr>
        <p:spPr>
          <a:xfrm>
            <a:off x="714348" y="1214422"/>
            <a:ext cx="7715304" cy="3970318"/>
          </a:xfrm>
          <a:prstGeom prst="rect">
            <a:avLst/>
          </a:prstGeom>
          <a:noFill/>
        </p:spPr>
        <p:txBody>
          <a:bodyPr wrap="square" rtlCol="0">
            <a:spAutoFit/>
          </a:bodyPr>
          <a:lstStyle/>
          <a:p>
            <a:r>
              <a:rPr lang="de-DE" b="1" dirty="0" smtClean="0"/>
              <a:t>Mailverkehr mit </a:t>
            </a:r>
            <a:r>
              <a:rPr lang="de-DE" b="1" dirty="0" err="1" smtClean="0"/>
              <a:t>Statista</a:t>
            </a:r>
            <a:endParaRPr lang="de-DE" b="1" dirty="0" smtClean="0"/>
          </a:p>
          <a:p>
            <a:r>
              <a:rPr lang="de-DE" dirty="0" smtClean="0"/>
              <a:t>An </a:t>
            </a:r>
            <a:r>
              <a:rPr lang="de-DE" dirty="0" err="1" smtClean="0"/>
              <a:t>Statista</a:t>
            </a:r>
            <a:r>
              <a:rPr lang="de-DE" dirty="0" smtClean="0"/>
              <a:t> 14.3.19, Antwort vom 14.3.19 !</a:t>
            </a:r>
          </a:p>
          <a:p>
            <a:r>
              <a:rPr lang="de-DE" dirty="0"/>
              <a:t>Tatsächlich sind beide Darstellungen richtig. Da </a:t>
            </a:r>
            <a:r>
              <a:rPr lang="de-DE" dirty="0" err="1"/>
              <a:t>Statista</a:t>
            </a:r>
            <a:r>
              <a:rPr lang="de-DE" dirty="0"/>
              <a:t> die Darstellung der Grafiken nur als Säulen-/ Balkendiagramm anbietet, können wir leider keine Änderungen vornehmen. </a:t>
            </a:r>
          </a:p>
          <a:p>
            <a:endParaRPr lang="de-DE" dirty="0" smtClean="0"/>
          </a:p>
          <a:p>
            <a:r>
              <a:rPr lang="de-DE" dirty="0" smtClean="0"/>
              <a:t>An </a:t>
            </a:r>
            <a:r>
              <a:rPr lang="de-DE" dirty="0" err="1" smtClean="0"/>
              <a:t>Statista</a:t>
            </a:r>
            <a:r>
              <a:rPr lang="de-DE" dirty="0" smtClean="0"/>
              <a:t> 21.3.19 – ohne Antwort; erneute Anfrage 18.1.20 , Antwort 22.1.2020</a:t>
            </a:r>
          </a:p>
          <a:p>
            <a:r>
              <a:rPr lang="de-DE" dirty="0" smtClean="0"/>
              <a:t>… Ein </a:t>
            </a:r>
            <a:r>
              <a:rPr lang="de-DE" dirty="0"/>
              <a:t>Entwicklungsvergleich erfolgt individuell durch den </a:t>
            </a:r>
            <a:r>
              <a:rPr lang="de-DE" dirty="0" smtClean="0"/>
              <a:t>Kunden…</a:t>
            </a:r>
          </a:p>
          <a:p>
            <a:r>
              <a:rPr lang="de-DE" dirty="0"/>
              <a:t>In zahlreichen Statistiken wählt unser Team für den jüngsten Zeitraum einen geringeren zeitlichen Abstand, um die Entwicklungen in diesem Zeitraum konkret darzustellen. Für viele unserer Kunden sind die jüngsten Entwicklungen interessant und relevant, daher entscheiden wir uns bewusst für diese Form der Darstellung und den zeitlich verkürzten Angaben. </a:t>
            </a:r>
          </a:p>
          <a:p>
            <a:r>
              <a:rPr lang="de-DE" dirty="0"/>
              <a:t>Eine manipulative Darstellung ist selbstverständlich nicht gegeben</a:t>
            </a:r>
            <a:r>
              <a:rPr lang="de-DE" dirty="0" smtClean="0"/>
              <a:t>. …</a:t>
            </a:r>
            <a:endParaRPr lang="de-DE"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12</a:t>
            </a:fld>
            <a:endParaRPr lang="de-DE" dirty="0"/>
          </a:p>
        </p:txBody>
      </p:sp>
      <p:sp>
        <p:nvSpPr>
          <p:cNvPr id="9" name="Rectangle 5"/>
          <p:cNvSpPr>
            <a:spLocks noChangeArrowheads="1"/>
          </p:cNvSpPr>
          <p:nvPr/>
        </p:nvSpPr>
        <p:spPr bwMode="auto">
          <a:xfrm>
            <a:off x="1509372" y="620688"/>
            <a:ext cx="9842259"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400" b="0"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kumimoji="0" lang="de-DE" altLang="de-DE" sz="1400" b="1"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Richtig w</a:t>
            </a:r>
            <a:r>
              <a:rPr kumimoji="0" lang="de-DE" altLang="de-DE" sz="14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ä</a:t>
            </a:r>
            <a:r>
              <a:rPr kumimoji="0" lang="de-DE" altLang="de-DE" sz="1400" b="1"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re gewesen:</a:t>
            </a:r>
          </a:p>
          <a:p>
            <a:pPr marL="0" marR="0" lvl="0" indent="0" algn="l" defTabSz="914400" rtl="0" eaLnBrk="0" fontAlgn="base" latinLnBrk="0" hangingPunct="0">
              <a:lnSpc>
                <a:spcPct val="100000"/>
              </a:lnSpc>
              <a:spcBef>
                <a:spcPct val="0"/>
              </a:spcBef>
              <a:spcAft>
                <a:spcPct val="0"/>
              </a:spcAft>
              <a:buClrTx/>
              <a:buSzTx/>
              <a:buFontTx/>
              <a:buNone/>
              <a:tabLst/>
            </a:pPr>
            <a:endParaRPr lang="de-DE" altLang="de-DE" sz="140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10" name="Diagramm 9"/>
          <p:cNvGraphicFramePr/>
          <p:nvPr>
            <p:extLst>
              <p:ext uri="{D42A27DB-BD31-4B8C-83A1-F6EECF244321}">
                <p14:modId xmlns:p14="http://schemas.microsoft.com/office/powerpoint/2010/main" val="430267324"/>
              </p:ext>
            </p:extLst>
          </p:nvPr>
        </p:nvGraphicFramePr>
        <p:xfrm>
          <a:off x="1718252" y="908720"/>
          <a:ext cx="6962955" cy="5249534"/>
        </p:xfrm>
        <a:graphic>
          <a:graphicData uri="http://schemas.openxmlformats.org/drawingml/2006/chart">
            <c:chart xmlns:c="http://schemas.openxmlformats.org/drawingml/2006/chart" xmlns:r="http://schemas.openxmlformats.org/officeDocument/2006/relationships" r:id="rId2"/>
          </a:graphicData>
        </a:graphic>
      </p:graphicFrame>
      <p:sp>
        <p:nvSpPr>
          <p:cNvPr id="11" name="Rectangle 6"/>
          <p:cNvSpPr>
            <a:spLocks noChangeArrowheads="1"/>
          </p:cNvSpPr>
          <p:nvPr/>
        </p:nvSpPr>
        <p:spPr bwMode="auto">
          <a:xfrm>
            <a:off x="1353461" y="5527312"/>
            <a:ext cx="9842259" cy="63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r>
            <a:br>
              <a:rPr kumimoji="0" lang="de-DE" altLang="de-DE" sz="1100" b="0" i="0" u="none" strike="noStrike" cap="none" normalizeH="0" baseline="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br>
            <a:endParaRPr kumimoji="0" lang="de-DE" altLang="de-DE" sz="6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13</a:t>
            </a:fld>
            <a:endParaRPr lang="de-DE" dirty="0"/>
          </a:p>
        </p:txBody>
      </p:sp>
      <p:sp>
        <p:nvSpPr>
          <p:cNvPr id="5" name="Textfeld 4"/>
          <p:cNvSpPr txBox="1"/>
          <p:nvPr/>
        </p:nvSpPr>
        <p:spPr>
          <a:xfrm>
            <a:off x="928662" y="714356"/>
            <a:ext cx="7715304" cy="984885"/>
          </a:xfrm>
          <a:prstGeom prst="rect">
            <a:avLst/>
          </a:prstGeom>
          <a:noFill/>
        </p:spPr>
        <p:txBody>
          <a:bodyPr wrap="square" rtlCol="0">
            <a:spAutoFit/>
          </a:bodyPr>
          <a:lstStyle/>
          <a:p>
            <a:r>
              <a:rPr lang="de-DE" sz="4000" b="1" dirty="0" smtClean="0"/>
              <a:t>Biogas</a:t>
            </a:r>
            <a:endParaRPr lang="de-DE" sz="4000" b="1" dirty="0"/>
          </a:p>
          <a:p>
            <a:r>
              <a:rPr lang="de-DE" b="1" dirty="0"/>
              <a:t> </a:t>
            </a:r>
          </a:p>
        </p:txBody>
      </p:sp>
      <p:pic>
        <p:nvPicPr>
          <p:cNvPr id="6" name="Grafik 5"/>
          <p:cNvPicPr>
            <a:picLocks noChangeAspect="1"/>
          </p:cNvPicPr>
          <p:nvPr/>
        </p:nvPicPr>
        <p:blipFill>
          <a:blip r:embed="rId2"/>
          <a:stretch>
            <a:fillRect/>
          </a:stretch>
        </p:blipFill>
        <p:spPr>
          <a:xfrm>
            <a:off x="2843808" y="548680"/>
            <a:ext cx="4644405" cy="5649018"/>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14</a:t>
            </a:fld>
            <a:endParaRPr lang="de-DE" dirty="0"/>
          </a:p>
        </p:txBody>
      </p:sp>
      <p:sp>
        <p:nvSpPr>
          <p:cNvPr id="34817"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69875" algn="l"/>
                <a:tab pos="539750" algn="l"/>
              </a:tabLst>
            </a:pPr>
            <a:endParaRPr kumimoji="0" lang="de-DE"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Textfeld 5"/>
          <p:cNvSpPr txBox="1"/>
          <p:nvPr/>
        </p:nvSpPr>
        <p:spPr>
          <a:xfrm>
            <a:off x="1331640" y="1268760"/>
            <a:ext cx="184731" cy="369332"/>
          </a:xfrm>
          <a:prstGeom prst="rect">
            <a:avLst/>
          </a:prstGeom>
          <a:noFill/>
        </p:spPr>
        <p:txBody>
          <a:bodyPr wrap="none" rtlCol="0">
            <a:spAutoFit/>
          </a:bodyPr>
          <a:lstStyle/>
          <a:p>
            <a:endParaRPr lang="de-DE" dirty="0"/>
          </a:p>
        </p:txBody>
      </p:sp>
      <p:pic>
        <p:nvPicPr>
          <p:cNvPr id="7" name="Grafik 6"/>
          <p:cNvPicPr>
            <a:picLocks noChangeAspect="1"/>
          </p:cNvPicPr>
          <p:nvPr/>
        </p:nvPicPr>
        <p:blipFill>
          <a:blip r:embed="rId2"/>
          <a:stretch>
            <a:fillRect/>
          </a:stretch>
        </p:blipFill>
        <p:spPr>
          <a:xfrm>
            <a:off x="971600" y="342453"/>
            <a:ext cx="8038479" cy="2470113"/>
          </a:xfrm>
          <a:prstGeom prst="rect">
            <a:avLst/>
          </a:prstGeom>
        </p:spPr>
      </p:pic>
      <p:pic>
        <p:nvPicPr>
          <p:cNvPr id="8" name="Grafik 7"/>
          <p:cNvPicPr>
            <a:picLocks noChangeAspect="1"/>
          </p:cNvPicPr>
          <p:nvPr/>
        </p:nvPicPr>
        <p:blipFill>
          <a:blip r:embed="rId3"/>
          <a:stretch>
            <a:fillRect/>
          </a:stretch>
        </p:blipFill>
        <p:spPr>
          <a:xfrm>
            <a:off x="3545622" y="2127620"/>
            <a:ext cx="5063653" cy="4228730"/>
          </a:xfrm>
          <a:prstGeom prst="rect">
            <a:avLst/>
          </a:prstGeom>
        </p:spPr>
      </p:pic>
      <p:sp>
        <p:nvSpPr>
          <p:cNvPr id="9" name="Textfeld 8"/>
          <p:cNvSpPr txBox="1"/>
          <p:nvPr/>
        </p:nvSpPr>
        <p:spPr>
          <a:xfrm>
            <a:off x="1331640" y="3212976"/>
            <a:ext cx="1383905" cy="923330"/>
          </a:xfrm>
          <a:prstGeom prst="rect">
            <a:avLst/>
          </a:prstGeom>
          <a:noFill/>
        </p:spPr>
        <p:txBody>
          <a:bodyPr wrap="none" rtlCol="0">
            <a:spAutoFit/>
          </a:bodyPr>
          <a:lstStyle/>
          <a:p>
            <a:r>
              <a:rPr lang="de-DE" dirty="0" smtClean="0"/>
              <a:t>Westfälische</a:t>
            </a:r>
          </a:p>
          <a:p>
            <a:r>
              <a:rPr lang="de-DE" dirty="0" smtClean="0"/>
              <a:t>Nachrichten,</a:t>
            </a:r>
          </a:p>
          <a:p>
            <a:r>
              <a:rPr lang="de-DE" dirty="0" smtClean="0"/>
              <a:t>6.10.2018</a:t>
            </a:r>
            <a:endParaRPr lang="de-DE"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15</a:t>
            </a:fld>
            <a:endParaRPr lang="de-DE" dirty="0"/>
          </a:p>
        </p:txBody>
      </p:sp>
      <p:sp>
        <p:nvSpPr>
          <p:cNvPr id="5" name="Textfeld 4"/>
          <p:cNvSpPr txBox="1"/>
          <p:nvPr/>
        </p:nvSpPr>
        <p:spPr>
          <a:xfrm>
            <a:off x="1142976" y="1142984"/>
            <a:ext cx="7429552" cy="6093976"/>
          </a:xfrm>
          <a:prstGeom prst="rect">
            <a:avLst/>
          </a:prstGeom>
          <a:noFill/>
        </p:spPr>
        <p:txBody>
          <a:bodyPr wrap="square" rtlCol="0">
            <a:spAutoFit/>
          </a:bodyPr>
          <a:lstStyle/>
          <a:p>
            <a:pPr algn="ctr"/>
            <a:r>
              <a:rPr lang="de-DE" sz="4000" b="1" dirty="0" smtClean="0"/>
              <a:t>Neue SI-Einheiten</a:t>
            </a:r>
          </a:p>
          <a:p>
            <a:endParaRPr lang="de-DE" sz="2000" dirty="0" smtClean="0"/>
          </a:p>
          <a:p>
            <a:r>
              <a:rPr lang="de-DE" i="1" dirty="0" smtClean="0"/>
              <a:t>1879 </a:t>
            </a:r>
            <a:r>
              <a:rPr lang="de-DE" i="1" dirty="0"/>
              <a:t>goss der Londoner Goldschmied Johnson Matthey aus Platin und Iridium das Ur-Kilo und brachte es nach Paris. 30 Duplikate wurden unter </a:t>
            </a:r>
            <a:r>
              <a:rPr lang="de-DE" i="1" dirty="0" smtClean="0"/>
              <a:t>Interessier-</a:t>
            </a:r>
            <a:r>
              <a:rPr lang="de-DE" i="1" dirty="0" err="1" smtClean="0"/>
              <a:t>ten</a:t>
            </a:r>
            <a:r>
              <a:rPr lang="de-DE" i="1" dirty="0" smtClean="0"/>
              <a:t> </a:t>
            </a:r>
            <a:r>
              <a:rPr lang="de-DE" i="1" dirty="0"/>
              <a:t>verlost. Nummer 22 ging ans Deutsche Reich, Nummer 15 an Bayern.</a:t>
            </a:r>
            <a:endParaRPr lang="de-DE" dirty="0"/>
          </a:p>
          <a:p>
            <a:r>
              <a:rPr lang="de-DE" i="1" dirty="0"/>
              <a:t>Zweimal im vergangenen Jahrhundert, 1950 und 1990, reisten die </a:t>
            </a:r>
            <a:r>
              <a:rPr lang="de-DE" i="1" dirty="0" err="1"/>
              <a:t>Maßhüter</a:t>
            </a:r>
            <a:r>
              <a:rPr lang="de-DE" i="1" dirty="0"/>
              <a:t> aus aller Welt nach Paris und begannen zu wiegen. 1990 war das Ur-Kilo, ein 3,9 Zentimeter hoher Zylinder, einem Salzstreuer nicht unähnlich, um 0,00005 Gramm leichter geworden</a:t>
            </a:r>
            <a:r>
              <a:rPr lang="de-DE" i="1" dirty="0" smtClean="0"/>
              <a:t>. … </a:t>
            </a:r>
            <a:r>
              <a:rPr lang="de-DE" i="1" dirty="0"/>
              <a:t>. Die Mutter aller Gewichte, das Referenzmaß aller Kilogramme auf diesem Planeten – es stimmte nicht mehr. </a:t>
            </a:r>
            <a:endParaRPr lang="de-DE" i="1" dirty="0" smtClean="0"/>
          </a:p>
          <a:p>
            <a:pPr algn="r"/>
            <a:r>
              <a:rPr lang="de-DE" dirty="0"/>
              <a:t>nach: Frankfurter Rundschau vom 11.04 und 12.04.2008</a:t>
            </a:r>
          </a:p>
          <a:p>
            <a:endParaRPr lang="de-DE" dirty="0"/>
          </a:p>
          <a:p>
            <a:r>
              <a:rPr lang="de-DE" dirty="0"/>
              <a:t>Das Physikalisch-technische Bundesamt PTB berichtet in seiner Zeitschrift Maßstäbe, dass tatsächlich alle sieben Standardeinheiten (Sekunde, Meter, Kilogramm, Ampere, Kelvin, Mol, Candela) dann nur mit Rückgriff auf die Naturkonstanten oben definiert worden sind. Das </a:t>
            </a:r>
            <a:r>
              <a:rPr lang="de-DE" dirty="0" smtClean="0"/>
              <a:t>wurde </a:t>
            </a:r>
            <a:r>
              <a:rPr lang="de-DE" dirty="0"/>
              <a:t>im Mai </a:t>
            </a:r>
            <a:r>
              <a:rPr lang="de-DE" dirty="0" smtClean="0"/>
              <a:t>2019 auf </a:t>
            </a:r>
            <a:r>
              <a:rPr lang="de-DE" dirty="0"/>
              <a:t>einer internationalen Konferenz beschlossen.</a:t>
            </a:r>
          </a:p>
          <a:p>
            <a:endParaRPr lang="de-DE" sz="2000" dirty="0" smtClean="0"/>
          </a:p>
          <a:p>
            <a:endParaRPr lang="de-DE"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 calcmode="lin" valueType="num">
                                      <p:cBhvr additive="base">
                                        <p:cTn id="31"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16</a:t>
            </a:fld>
            <a:endParaRPr lang="de-DE" dirty="0"/>
          </a:p>
        </p:txBody>
      </p:sp>
      <mc:AlternateContent xmlns:mc="http://schemas.openxmlformats.org/markup-compatibility/2006" xmlns:a14="http://schemas.microsoft.com/office/drawing/2010/main">
        <mc:Choice Requires="a14">
          <p:sp>
            <p:nvSpPr>
              <p:cNvPr id="9" name="Textfeld 8"/>
              <p:cNvSpPr txBox="1"/>
              <p:nvPr/>
            </p:nvSpPr>
            <p:spPr>
              <a:xfrm>
                <a:off x="1331640" y="908720"/>
                <a:ext cx="7084078" cy="3543471"/>
              </a:xfrm>
              <a:prstGeom prst="rect">
                <a:avLst/>
              </a:prstGeom>
              <a:noFill/>
            </p:spPr>
            <p:txBody>
              <a:bodyPr wrap="square" rtlCol="0">
                <a:spAutoFit/>
              </a:bodyPr>
              <a:lstStyle/>
              <a:p>
                <a:r>
                  <a:rPr lang="de-DE" b="1" dirty="0" smtClean="0"/>
                  <a:t>Beispiel: das Maß für die Temperatur Kelvin K</a:t>
                </a:r>
              </a:p>
              <a:p>
                <a:r>
                  <a:rPr lang="de-DE" dirty="0"/>
                  <a:t>1 K </a:t>
                </a:r>
                <a14:m>
                  <m:oMath xmlns:m="http://schemas.openxmlformats.org/officeDocument/2006/math">
                    <m:r>
                      <a:rPr lang="de-DE" i="1">
                        <a:latin typeface="Cambria Math" panose="02040503050406030204" pitchFamily="18" charset="0"/>
                      </a:rPr>
                      <m:t>≈2,</m:t>
                    </m:r>
                    <m:r>
                      <a:rPr lang="de-DE" b="1" i="1">
                        <a:latin typeface="Cambria Math" panose="02040503050406030204" pitchFamily="18" charset="0"/>
                      </a:rPr>
                      <m:t>𝟐𝟐𝟔</m:t>
                    </m:r>
                    <m:r>
                      <a:rPr lang="de-DE" i="1">
                        <a:latin typeface="Cambria Math" panose="02040503050406030204" pitchFamily="18" charset="0"/>
                      </a:rPr>
                      <m:t> 6653 </m:t>
                    </m:r>
                    <m:f>
                      <m:fPr>
                        <m:ctrlPr>
                          <a:rPr lang="de-DE" i="1">
                            <a:latin typeface="Cambria Math" panose="02040503050406030204" pitchFamily="18" charset="0"/>
                          </a:rPr>
                        </m:ctrlPr>
                      </m:fPr>
                      <m:num>
                        <m:r>
                          <a:rPr lang="de-DE" i="1">
                            <a:latin typeface="Cambria Math" panose="02040503050406030204" pitchFamily="18" charset="0"/>
                          </a:rPr>
                          <m:t>∆</m:t>
                        </m:r>
                        <m:r>
                          <a:rPr lang="de-DE" i="1">
                            <a:latin typeface="Cambria Math" panose="02040503050406030204" pitchFamily="18" charset="0"/>
                          </a:rPr>
                          <m:t>𝑣</m:t>
                        </m:r>
                        <m:r>
                          <a:rPr lang="de-DE" i="1">
                            <a:latin typeface="Cambria Math" panose="02040503050406030204" pitchFamily="18" charset="0"/>
                          </a:rPr>
                          <m:t> ∙</m:t>
                        </m:r>
                        <m:r>
                          <a:rPr lang="de-DE" i="1">
                            <a:latin typeface="Cambria Math" panose="02040503050406030204" pitchFamily="18" charset="0"/>
                          </a:rPr>
                          <m:t>h</m:t>
                        </m:r>
                      </m:num>
                      <m:den>
                        <m:r>
                          <a:rPr lang="de-DE" i="1">
                            <a:latin typeface="Cambria Math" panose="02040503050406030204" pitchFamily="18" charset="0"/>
                          </a:rPr>
                          <m:t>𝑘</m:t>
                        </m:r>
                      </m:den>
                    </m:f>
                  </m:oMath>
                </a14:m>
                <a:r>
                  <a:rPr lang="de-DE" dirty="0"/>
                  <a:t>   </a:t>
                </a:r>
                <a:r>
                  <a:rPr lang="de-DE" dirty="0" smtClean="0"/>
                  <a:t>	                              mit </a:t>
                </a:r>
                <a14:m>
                  <m:oMath xmlns:m="http://schemas.openxmlformats.org/officeDocument/2006/math">
                    <m:r>
                      <a:rPr lang="de-DE" i="1">
                        <a:latin typeface="Cambria Math" panose="02040503050406030204" pitchFamily="18" charset="0"/>
                      </a:rPr>
                      <m:t>∆</m:t>
                    </m:r>
                    <m:r>
                      <a:rPr lang="de-DE" i="1">
                        <a:latin typeface="Cambria Math" panose="02040503050406030204" pitchFamily="18" charset="0"/>
                      </a:rPr>
                      <m:t>𝑣</m:t>
                    </m:r>
                  </m:oMath>
                </a14:m>
                <a:r>
                  <a:rPr lang="de-DE" dirty="0"/>
                  <a:t> = 9 192 631 770 s</a:t>
                </a:r>
                <a:r>
                  <a:rPr lang="de-DE" baseline="30000" dirty="0"/>
                  <a:t>-1</a:t>
                </a:r>
                <a:r>
                  <a:rPr lang="de-DE" dirty="0"/>
                  <a:t>; </a:t>
                </a:r>
                <a:endParaRPr lang="de-DE" dirty="0" smtClean="0"/>
              </a:p>
              <a:p>
                <a:r>
                  <a:rPr lang="de-DE" dirty="0" smtClean="0"/>
                  <a:t>               h </a:t>
                </a:r>
                <a:r>
                  <a:rPr lang="de-DE" dirty="0"/>
                  <a:t>= 6,626 070 15 </a:t>
                </a:r>
                <a14:m>
                  <m:oMath xmlns:m="http://schemas.openxmlformats.org/officeDocument/2006/math">
                    <m:r>
                      <a:rPr lang="de-DE" i="1">
                        <a:latin typeface="Cambria Math" panose="02040503050406030204" pitchFamily="18" charset="0"/>
                      </a:rPr>
                      <m:t>∙</m:t>
                    </m:r>
                  </m:oMath>
                </a14:m>
                <a:r>
                  <a:rPr lang="de-DE" dirty="0"/>
                  <a:t> 10</a:t>
                </a:r>
                <a:r>
                  <a:rPr lang="de-DE" baseline="30000" dirty="0"/>
                  <a:t>-34</a:t>
                </a:r>
                <a:r>
                  <a:rPr lang="de-DE" dirty="0"/>
                  <a:t> kg m</a:t>
                </a:r>
                <a:r>
                  <a:rPr lang="de-DE" baseline="30000" dirty="0"/>
                  <a:t>2</a:t>
                </a:r>
                <a:r>
                  <a:rPr lang="de-DE" dirty="0"/>
                  <a:t> s</a:t>
                </a:r>
                <a:r>
                  <a:rPr lang="de-DE" baseline="30000" dirty="0"/>
                  <a:t>-1</a:t>
                </a:r>
                <a:r>
                  <a:rPr lang="de-DE" dirty="0"/>
                  <a:t>; k = 1,380 649 </a:t>
                </a:r>
                <a14:m>
                  <m:oMath xmlns:m="http://schemas.openxmlformats.org/officeDocument/2006/math">
                    <m:r>
                      <a:rPr lang="de-DE" i="1">
                        <a:latin typeface="Cambria Math" panose="02040503050406030204" pitchFamily="18" charset="0"/>
                      </a:rPr>
                      <m:t>∙</m:t>
                    </m:r>
                  </m:oMath>
                </a14:m>
                <a:r>
                  <a:rPr lang="de-DE" dirty="0"/>
                  <a:t> 10</a:t>
                </a:r>
                <a:r>
                  <a:rPr lang="de-DE" baseline="30000" dirty="0"/>
                  <a:t>-23</a:t>
                </a:r>
                <a:r>
                  <a:rPr lang="de-DE" dirty="0"/>
                  <a:t> kg m</a:t>
                </a:r>
                <a:r>
                  <a:rPr lang="de-DE" baseline="30000" dirty="0"/>
                  <a:t>2</a:t>
                </a:r>
                <a:r>
                  <a:rPr lang="de-DE" dirty="0"/>
                  <a:t> s</a:t>
                </a:r>
                <a:r>
                  <a:rPr lang="de-DE" baseline="30000" dirty="0"/>
                  <a:t>-2</a:t>
                </a:r>
                <a:r>
                  <a:rPr lang="de-DE" dirty="0"/>
                  <a:t> K</a:t>
                </a:r>
                <a:r>
                  <a:rPr lang="de-DE" baseline="30000" dirty="0"/>
                  <a:t>-1</a:t>
                </a:r>
                <a:endParaRPr lang="de-DE" dirty="0"/>
              </a:p>
              <a:p>
                <a:r>
                  <a:rPr lang="de-DE" dirty="0" smtClean="0"/>
                  <a:t>Setzt man die Naturkonstanten ein, ergibt sich </a:t>
                </a:r>
                <a:r>
                  <a:rPr lang="de-DE" dirty="0"/>
                  <a:t>0,98235 K statt 1 </a:t>
                </a:r>
                <a:r>
                  <a:rPr lang="de-DE" dirty="0" smtClean="0"/>
                  <a:t>K; eine </a:t>
                </a:r>
                <a:r>
                  <a:rPr lang="de-DE" b="1" dirty="0" smtClean="0"/>
                  <a:t>deutliche Abweichung</a:t>
                </a:r>
                <a:r>
                  <a:rPr lang="de-DE" dirty="0" smtClean="0"/>
                  <a:t>! Prüft man umgekehrt die angegebene Konstante, so müsste dort stehen </a:t>
                </a:r>
                <a:r>
                  <a:rPr lang="de-DE" dirty="0"/>
                  <a:t>2,</a:t>
                </a:r>
                <a:r>
                  <a:rPr lang="de-DE" b="1" dirty="0"/>
                  <a:t>266 </a:t>
                </a:r>
                <a:r>
                  <a:rPr lang="de-DE" dirty="0"/>
                  <a:t>665 </a:t>
                </a:r>
                <a:r>
                  <a:rPr lang="de-DE" dirty="0" smtClean="0"/>
                  <a:t>265.</a:t>
                </a:r>
              </a:p>
              <a:p>
                <a:endParaRPr lang="de-DE" dirty="0"/>
              </a:p>
              <a:p>
                <a:r>
                  <a:rPr lang="de-DE" dirty="0" smtClean="0"/>
                  <a:t>Mail ans </a:t>
                </a:r>
                <a:r>
                  <a:rPr lang="de-DE" b="1" dirty="0" smtClean="0"/>
                  <a:t>PTB</a:t>
                </a:r>
                <a:r>
                  <a:rPr lang="de-DE" dirty="0" smtClean="0"/>
                  <a:t>, 1.2.19; Antwort 1.2.19</a:t>
                </a:r>
              </a:p>
              <a:p>
                <a:r>
                  <a:rPr lang="de-DE" dirty="0" smtClean="0"/>
                  <a:t>… Sie </a:t>
                </a:r>
                <a:r>
                  <a:rPr lang="de-DE" dirty="0"/>
                  <a:t>haben völlig Recht: Die korrekte Angabe für das Kelvin hat an der zweiten Stelle nach dem Komma eine 6. Wie sich da eine 2 eingeschleust hat, weiß nur der Fehlerteufel. </a:t>
                </a:r>
                <a:br>
                  <a:rPr lang="de-DE" dirty="0"/>
                </a:br>
                <a:endParaRPr lang="de-DE" dirty="0"/>
              </a:p>
            </p:txBody>
          </p:sp>
        </mc:Choice>
        <mc:Fallback xmlns="">
          <p:sp>
            <p:nvSpPr>
              <p:cNvPr id="9" name="Textfeld 8"/>
              <p:cNvSpPr txBox="1">
                <a:spLocks noRot="1" noChangeAspect="1" noMove="1" noResize="1" noEditPoints="1" noAdjustHandles="1" noChangeArrowheads="1" noChangeShapeType="1" noTextEdit="1"/>
              </p:cNvSpPr>
              <p:nvPr/>
            </p:nvSpPr>
            <p:spPr>
              <a:xfrm>
                <a:off x="1331640" y="908720"/>
                <a:ext cx="7084078" cy="3543471"/>
              </a:xfrm>
              <a:prstGeom prst="rect">
                <a:avLst/>
              </a:prstGeom>
              <a:blipFill>
                <a:blip r:embed="rId2"/>
                <a:stretch>
                  <a:fillRect l="-688" t="-861" r="-172"/>
                </a:stretch>
              </a:blipFill>
            </p:spPr>
            <p:txBody>
              <a:bodyPr/>
              <a:lstStyle/>
              <a:p>
                <a:r>
                  <a:rPr lang="de-DE">
                    <a:noFill/>
                  </a:rPr>
                  <a:t> </a:t>
                </a:r>
              </a:p>
            </p:txBody>
          </p:sp>
        </mc:Fallback>
      </mc:AlternateContent>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17</a:t>
            </a:fld>
            <a:endParaRPr lang="de-DE" dirty="0"/>
          </a:p>
        </p:txBody>
      </p:sp>
      <p:sp>
        <p:nvSpPr>
          <p:cNvPr id="6" name="Textfeld 5"/>
          <p:cNvSpPr txBox="1"/>
          <p:nvPr/>
        </p:nvSpPr>
        <p:spPr>
          <a:xfrm>
            <a:off x="1331640" y="836712"/>
            <a:ext cx="7355160" cy="5416868"/>
          </a:xfrm>
          <a:prstGeom prst="rect">
            <a:avLst/>
          </a:prstGeom>
          <a:noFill/>
        </p:spPr>
        <p:txBody>
          <a:bodyPr wrap="square" rtlCol="0">
            <a:spAutoFit/>
          </a:bodyPr>
          <a:lstStyle/>
          <a:p>
            <a:r>
              <a:rPr lang="de-DE" sz="4000" b="1" dirty="0" smtClean="0"/>
              <a:t>Steuerprogression</a:t>
            </a:r>
          </a:p>
          <a:p>
            <a:r>
              <a:rPr lang="de-DE" dirty="0"/>
              <a:t>Kalte Progression kommt dann zustande, wenn Arbeitnehmer durch </a:t>
            </a:r>
            <a:r>
              <a:rPr lang="de-DE" dirty="0" smtClean="0"/>
              <a:t>Gehalts-</a:t>
            </a:r>
          </a:p>
          <a:p>
            <a:r>
              <a:rPr lang="de-DE" dirty="0" err="1" smtClean="0"/>
              <a:t>erhöhungen</a:t>
            </a:r>
            <a:r>
              <a:rPr lang="de-DE" dirty="0" smtClean="0"/>
              <a:t> </a:t>
            </a:r>
            <a:r>
              <a:rPr lang="de-DE" dirty="0"/>
              <a:t>in eine höhere Steuerklasse kommen und deshalb netto weniger </a:t>
            </a:r>
            <a:endParaRPr lang="de-DE" dirty="0" smtClean="0"/>
          </a:p>
          <a:p>
            <a:r>
              <a:rPr lang="de-DE" dirty="0" smtClean="0"/>
              <a:t>verdienen </a:t>
            </a:r>
            <a:r>
              <a:rPr lang="de-DE" dirty="0"/>
              <a:t>als </a:t>
            </a:r>
            <a:r>
              <a:rPr lang="de-DE" dirty="0" smtClean="0"/>
              <a:t>vorher.                                       Frankfurter Rundschau, 7.10.2016</a:t>
            </a:r>
          </a:p>
          <a:p>
            <a:endParaRPr lang="de-DE" dirty="0" smtClean="0"/>
          </a:p>
          <a:p>
            <a:r>
              <a:rPr lang="de-DE" dirty="0" smtClean="0"/>
              <a:t>Mails mit der </a:t>
            </a:r>
            <a:r>
              <a:rPr lang="de-DE" b="1" dirty="0" smtClean="0"/>
              <a:t>Frankfurter Rundschau</a:t>
            </a:r>
            <a:r>
              <a:rPr lang="de-DE" dirty="0" smtClean="0"/>
              <a:t>, 13.10.16</a:t>
            </a:r>
          </a:p>
          <a:p>
            <a:pPr marL="285750" indent="-285750">
              <a:buFont typeface="Arial" panose="020B0604020202020204" pitchFamily="34" charset="0"/>
              <a:buChar char="•"/>
            </a:pPr>
            <a:r>
              <a:rPr lang="de-DE" dirty="0"/>
              <a:t>Durch Mehrverdienst kommt niemand in eine neue Steuerklasse. </a:t>
            </a:r>
            <a:endParaRPr lang="de-DE" dirty="0" smtClean="0"/>
          </a:p>
          <a:p>
            <a:pPr marL="285750" indent="-285750">
              <a:buFont typeface="Arial" panose="020B0604020202020204" pitchFamily="34" charset="0"/>
              <a:buChar char="•"/>
            </a:pPr>
            <a:r>
              <a:rPr lang="de-DE" dirty="0"/>
              <a:t>Wer mehr verdient, der hat auch netto noch einen </a:t>
            </a:r>
            <a:r>
              <a:rPr lang="de-DE" dirty="0" smtClean="0"/>
              <a:t>Mehrverdienst, denn </a:t>
            </a:r>
            <a:endParaRPr lang="de-DE" dirty="0"/>
          </a:p>
          <a:p>
            <a:r>
              <a:rPr lang="de-DE" dirty="0"/>
              <a:t> </a:t>
            </a:r>
            <a:r>
              <a:rPr lang="de-DE" dirty="0" smtClean="0"/>
              <a:t>     der </a:t>
            </a:r>
            <a:r>
              <a:rPr lang="de-DE" dirty="0"/>
              <a:t>höchste Grenzsteuersatz </a:t>
            </a:r>
            <a:r>
              <a:rPr lang="de-DE" dirty="0" smtClean="0"/>
              <a:t>liegt unter </a:t>
            </a:r>
            <a:r>
              <a:rPr lang="de-DE" dirty="0"/>
              <a:t>50 </a:t>
            </a:r>
            <a:r>
              <a:rPr lang="de-DE" dirty="0" smtClean="0"/>
              <a:t>%.</a:t>
            </a:r>
          </a:p>
          <a:p>
            <a:pPr marL="285750" indent="-285750">
              <a:buFont typeface="Arial" panose="020B0604020202020204" pitchFamily="34" charset="0"/>
              <a:buChar char="•"/>
            </a:pPr>
            <a:r>
              <a:rPr lang="de-DE" dirty="0" smtClean="0"/>
              <a:t>„Kalte Progression": </a:t>
            </a:r>
            <a:r>
              <a:rPr lang="de-DE" dirty="0"/>
              <a:t>Wenn ein Arbeitnehmer z.B. durch eine </a:t>
            </a:r>
            <a:r>
              <a:rPr lang="de-DE" dirty="0" err="1" smtClean="0"/>
              <a:t>Lohnerhö-hung</a:t>
            </a:r>
            <a:r>
              <a:rPr lang="de-DE" dirty="0" smtClean="0"/>
              <a:t> </a:t>
            </a:r>
            <a:r>
              <a:rPr lang="de-DE" dirty="0"/>
              <a:t>3 % mehr verdient und zugleich die Inflationsrate bei 3 % liegt, so hat er zwar einen höheren Geldbetrag zur Verfügung, kann sich aber nicht mehr leisten.</a:t>
            </a:r>
          </a:p>
          <a:p>
            <a:pPr marL="285750" indent="-285750">
              <a:buFont typeface="Arial" panose="020B0604020202020204" pitchFamily="34" charset="0"/>
              <a:buChar char="•"/>
            </a:pPr>
            <a:r>
              <a:rPr lang="de-DE" dirty="0" smtClean="0"/>
              <a:t>Wegen </a:t>
            </a:r>
            <a:r>
              <a:rPr lang="de-DE" dirty="0"/>
              <a:t>der Zunahme des Grenzsteuersatzes bleibt ihm von der 3 %-Erhöhung netto nicht 3 %, sondern etwas weniger. Dann kann er sich also weniger leisten als vorher. Das liegt aber nicht an dem zunehmenden Grenzsteuersatz, sondern an der hohen Inflationsrate, die die Lohnerhöhung wieder zunichte macht</a:t>
            </a:r>
            <a:r>
              <a:rPr lang="de-DE" dirty="0" smtClean="0"/>
              <a:t>.</a:t>
            </a:r>
            <a:endParaRPr lang="de-DE" dirty="0"/>
          </a:p>
        </p:txBody>
      </p:sp>
    </p:spTree>
    <p:extLst>
      <p:ext uri="{BB962C8B-B14F-4D97-AF65-F5344CB8AC3E}">
        <p14:creationId xmlns:p14="http://schemas.microsoft.com/office/powerpoint/2010/main" val="9014576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18</a:t>
            </a:fld>
            <a:endParaRPr lang="de-DE" dirty="0"/>
          </a:p>
        </p:txBody>
      </p:sp>
      <p:sp>
        <p:nvSpPr>
          <p:cNvPr id="5" name="Rechteck 4"/>
          <p:cNvSpPr/>
          <p:nvPr/>
        </p:nvSpPr>
        <p:spPr>
          <a:xfrm>
            <a:off x="621904" y="908720"/>
            <a:ext cx="8064896" cy="1754326"/>
          </a:xfrm>
          <a:prstGeom prst="rect">
            <a:avLst/>
          </a:prstGeom>
        </p:spPr>
        <p:txBody>
          <a:bodyPr wrap="square">
            <a:spAutoFit/>
          </a:bodyPr>
          <a:lstStyle/>
          <a:p>
            <a:pPr>
              <a:spcAft>
                <a:spcPts val="0"/>
              </a:spcAft>
            </a:pPr>
            <a:r>
              <a:rPr lang="de-DE" dirty="0" smtClean="0">
                <a:latin typeface="Times New Roman" panose="02020603050405020304" pitchFamily="18" charset="0"/>
                <a:ea typeface="Calibri" panose="020F0502020204030204" pitchFamily="34" charset="0"/>
              </a:rPr>
              <a:t>Antwort der </a:t>
            </a:r>
            <a:r>
              <a:rPr lang="de-DE" b="1" dirty="0" smtClean="0">
                <a:latin typeface="Times New Roman" panose="02020603050405020304" pitchFamily="18" charset="0"/>
                <a:ea typeface="Calibri" panose="020F0502020204030204" pitchFamily="34" charset="0"/>
              </a:rPr>
              <a:t>Frankfurter Rundschau </a:t>
            </a:r>
            <a:r>
              <a:rPr lang="de-DE" dirty="0" smtClean="0">
                <a:latin typeface="Times New Roman" panose="02020603050405020304" pitchFamily="18" charset="0"/>
                <a:ea typeface="Calibri" panose="020F0502020204030204" pitchFamily="34" charset="0"/>
              </a:rPr>
              <a:t>vom 30.10.16</a:t>
            </a:r>
          </a:p>
          <a:p>
            <a:r>
              <a:rPr lang="de-DE" dirty="0"/>
              <a:t>Erstens: Wir haben den Begriff "Steuerklasse" falsch </a:t>
            </a:r>
            <a:r>
              <a:rPr lang="de-DE" dirty="0" smtClean="0"/>
              <a:t>verwendet. …</a:t>
            </a:r>
            <a:endParaRPr lang="de-DE" dirty="0"/>
          </a:p>
          <a:p>
            <a:r>
              <a:rPr lang="de-DE" dirty="0"/>
              <a:t>Zweitens: Wir hätten die Rolle der Inflation beim Entstehen der kalten Progression nicht weglassen dürfen. Zumindest, dass das Gehalt nur unter Berücksichtigung der Kaufkraft faktisch sinkt, hätten wir noch einfügen müssen. </a:t>
            </a:r>
            <a:r>
              <a:rPr lang="de-DE" dirty="0" smtClean="0"/>
              <a:t>…</a:t>
            </a:r>
          </a:p>
          <a:p>
            <a:endParaRPr lang="de-DE" dirty="0" smtClean="0"/>
          </a:p>
        </p:txBody>
      </p:sp>
      <p:sp>
        <p:nvSpPr>
          <p:cNvPr id="35" name="Textfeld 34"/>
          <p:cNvSpPr txBox="1"/>
          <p:nvPr/>
        </p:nvSpPr>
        <p:spPr>
          <a:xfrm flipH="1">
            <a:off x="873303" y="5111473"/>
            <a:ext cx="962393" cy="369332"/>
          </a:xfrm>
          <a:prstGeom prst="rect">
            <a:avLst/>
          </a:prstGeom>
          <a:noFill/>
        </p:spPr>
        <p:txBody>
          <a:bodyPr wrap="square" rtlCol="0">
            <a:spAutoFit/>
          </a:bodyPr>
          <a:lstStyle/>
          <a:p>
            <a:endParaRPr lang="de-DE" dirty="0"/>
          </a:p>
        </p:txBody>
      </p:sp>
      <p:pic>
        <p:nvPicPr>
          <p:cNvPr id="45" name="Grafik 44"/>
          <p:cNvPicPr>
            <a:picLocks noChangeAspect="1"/>
          </p:cNvPicPr>
          <p:nvPr/>
        </p:nvPicPr>
        <p:blipFill>
          <a:blip r:embed="rId2"/>
          <a:stretch>
            <a:fillRect/>
          </a:stretch>
        </p:blipFill>
        <p:spPr>
          <a:xfrm>
            <a:off x="737519" y="2420888"/>
            <a:ext cx="8384777" cy="3816424"/>
          </a:xfrm>
          <a:prstGeom prst="rect">
            <a:avLst/>
          </a:prstGeom>
        </p:spPr>
      </p:pic>
    </p:spTree>
    <p:extLst>
      <p:ext uri="{BB962C8B-B14F-4D97-AF65-F5344CB8AC3E}">
        <p14:creationId xmlns:p14="http://schemas.microsoft.com/office/powerpoint/2010/main" val="10516211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19</a:t>
            </a:fld>
            <a:endParaRPr lang="de-DE" dirty="0"/>
          </a:p>
        </p:txBody>
      </p:sp>
      <p:sp>
        <p:nvSpPr>
          <p:cNvPr id="5" name="Rechteck 4"/>
          <p:cNvSpPr/>
          <p:nvPr/>
        </p:nvSpPr>
        <p:spPr>
          <a:xfrm>
            <a:off x="251520" y="447040"/>
            <a:ext cx="8640960" cy="707886"/>
          </a:xfrm>
          <a:prstGeom prst="rect">
            <a:avLst/>
          </a:prstGeom>
        </p:spPr>
        <p:txBody>
          <a:bodyPr wrap="square">
            <a:spAutoFit/>
          </a:bodyPr>
          <a:lstStyle/>
          <a:p>
            <a:pPr algn="ctr">
              <a:spcAft>
                <a:spcPts val="0"/>
              </a:spcAft>
            </a:pPr>
            <a:r>
              <a:rPr lang="de-DE" sz="4000" b="1" dirty="0" smtClean="0">
                <a:latin typeface="+mj-lt"/>
                <a:ea typeface="Calibri" panose="020F0502020204030204" pitchFamily="34" charset="0"/>
              </a:rPr>
              <a:t>Vermessungsprojekt</a:t>
            </a:r>
            <a:endParaRPr lang="de-DE" sz="4000" b="1" dirty="0">
              <a:latin typeface="+mj-lt"/>
              <a:ea typeface="Calibri" panose="020F0502020204030204" pitchFamily="34" charset="0"/>
            </a:endParaRPr>
          </a:p>
        </p:txBody>
      </p:sp>
      <p:sp>
        <p:nvSpPr>
          <p:cNvPr id="6" name="Textfeld 5"/>
          <p:cNvSpPr txBox="1"/>
          <p:nvPr/>
        </p:nvSpPr>
        <p:spPr>
          <a:xfrm>
            <a:off x="1259632" y="1340768"/>
            <a:ext cx="6696744" cy="2585323"/>
          </a:xfrm>
          <a:prstGeom prst="rect">
            <a:avLst/>
          </a:prstGeom>
          <a:noFill/>
        </p:spPr>
        <p:txBody>
          <a:bodyPr wrap="square" rtlCol="0">
            <a:spAutoFit/>
          </a:bodyPr>
          <a:lstStyle/>
          <a:p>
            <a:r>
              <a:rPr lang="de-DE" dirty="0"/>
              <a:t>Die Vermesser bieten in Deutschland Kooperationen für die </a:t>
            </a:r>
            <a:r>
              <a:rPr lang="de-DE" dirty="0" err="1" smtClean="0"/>
              <a:t>Durchfüh-rung</a:t>
            </a:r>
            <a:r>
              <a:rPr lang="de-DE" dirty="0" smtClean="0"/>
              <a:t> </a:t>
            </a:r>
            <a:r>
              <a:rPr lang="de-DE" dirty="0"/>
              <a:t>von Vermessungsprojekten </a:t>
            </a:r>
            <a:r>
              <a:rPr lang="de-DE" dirty="0" smtClean="0"/>
              <a:t>an. </a:t>
            </a:r>
            <a:r>
              <a:rPr lang="de-DE" dirty="0"/>
              <a:t>2018 habe ich mich in meinem Kreis beim Vermessungsamt gemeldet und sie sind mit sieben (!) </a:t>
            </a:r>
            <a:r>
              <a:rPr lang="de-DE" dirty="0" smtClean="0"/>
              <a:t>Mit-arbeiter-innen </a:t>
            </a:r>
            <a:r>
              <a:rPr lang="de-DE" dirty="0"/>
              <a:t>und allen nötigen Messgeräten gekommen und haben einen Tag lang Vermessungsübungen zu vier Fragestellungen </a:t>
            </a:r>
            <a:r>
              <a:rPr lang="de-DE" dirty="0" err="1" smtClean="0"/>
              <a:t>durchge</a:t>
            </a:r>
            <a:r>
              <a:rPr lang="de-DE" dirty="0" smtClean="0"/>
              <a:t>-führt</a:t>
            </a:r>
            <a:r>
              <a:rPr lang="de-DE" dirty="0"/>
              <a:t>: </a:t>
            </a:r>
            <a:r>
              <a:rPr lang="de-DE" b="1" dirty="0" err="1"/>
              <a:t>Turmhöhe</a:t>
            </a:r>
            <a:r>
              <a:rPr lang="de-DE" b="1" dirty="0"/>
              <a:t>, Schuleingangshöhe </a:t>
            </a:r>
            <a:r>
              <a:rPr lang="de-DE" dirty="0"/>
              <a:t>im Vergleich zum </a:t>
            </a:r>
            <a:r>
              <a:rPr lang="de-DE" dirty="0" err="1" smtClean="0"/>
              <a:t>Trigonome-trischen</a:t>
            </a:r>
            <a:r>
              <a:rPr lang="de-DE" dirty="0" smtClean="0"/>
              <a:t> </a:t>
            </a:r>
            <a:r>
              <a:rPr lang="de-DE" dirty="0"/>
              <a:t>Punkt auf dem Gelände (den ich vorher nicht kannte), </a:t>
            </a:r>
            <a:r>
              <a:rPr lang="de-DE" b="1" dirty="0"/>
              <a:t>Breite eines Teiches, Flächenbestimmung</a:t>
            </a:r>
            <a:r>
              <a:rPr lang="de-DE" dirty="0"/>
              <a:t>. </a:t>
            </a:r>
            <a:r>
              <a:rPr lang="de-DE" dirty="0" smtClean="0"/>
              <a:t>Die 11 und 12 hat teilgenommen. Passen würde eine 10, die schon Trigonometrie gemacht hat.</a:t>
            </a:r>
            <a:endParaRPr lang="de-DE" dirty="0"/>
          </a:p>
        </p:txBody>
      </p:sp>
    </p:spTree>
    <p:extLst>
      <p:ext uri="{BB962C8B-B14F-4D97-AF65-F5344CB8AC3E}">
        <p14:creationId xmlns:p14="http://schemas.microsoft.com/office/powerpoint/2010/main" val="10441127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2</a:t>
            </a:fld>
            <a:endParaRPr lang="de-DE" dirty="0"/>
          </a:p>
        </p:txBody>
      </p:sp>
      <p:sp>
        <p:nvSpPr>
          <p:cNvPr id="5" name="Textfeld 4"/>
          <p:cNvSpPr txBox="1"/>
          <p:nvPr/>
        </p:nvSpPr>
        <p:spPr>
          <a:xfrm>
            <a:off x="714348" y="928670"/>
            <a:ext cx="7929618" cy="1261884"/>
          </a:xfrm>
          <a:prstGeom prst="rect">
            <a:avLst/>
          </a:prstGeom>
          <a:noFill/>
        </p:spPr>
        <p:txBody>
          <a:bodyPr wrap="square" rtlCol="0">
            <a:spAutoFit/>
          </a:bodyPr>
          <a:lstStyle/>
          <a:p>
            <a:endParaRPr lang="de-DE" dirty="0" smtClean="0"/>
          </a:p>
          <a:p>
            <a:r>
              <a:rPr lang="de-DE" sz="4000" b="1" dirty="0" smtClean="0"/>
              <a:t>DNA-Test im Koalitionsvertrag</a:t>
            </a:r>
          </a:p>
          <a:p>
            <a:endParaRPr lang="de-DE" dirty="0"/>
          </a:p>
        </p:txBody>
      </p:sp>
      <p:sp>
        <p:nvSpPr>
          <p:cNvPr id="6" name="Textfeld 5"/>
          <p:cNvSpPr txBox="1"/>
          <p:nvPr/>
        </p:nvSpPr>
        <p:spPr>
          <a:xfrm>
            <a:off x="714348" y="2049955"/>
            <a:ext cx="8289000" cy="4524315"/>
          </a:xfrm>
          <a:prstGeom prst="rect">
            <a:avLst/>
          </a:prstGeom>
          <a:noFill/>
        </p:spPr>
        <p:txBody>
          <a:bodyPr wrap="none" rtlCol="0">
            <a:spAutoFit/>
          </a:bodyPr>
          <a:lstStyle/>
          <a:p>
            <a:r>
              <a:rPr lang="de-DE" b="1" dirty="0"/>
              <a:t>„Die DNA-Analyse wird im Strafverfahren auf äußerliche Merkmale </a:t>
            </a:r>
            <a:endParaRPr lang="de-DE" b="1" dirty="0" smtClean="0"/>
          </a:p>
          <a:p>
            <a:r>
              <a:rPr lang="de-DE" b="1" dirty="0" smtClean="0"/>
              <a:t>(</a:t>
            </a:r>
            <a:r>
              <a:rPr lang="de-DE" b="1" dirty="0"/>
              <a:t>Haar, Augen, Hautfarbe) sowie Alter ausgeweitet.“</a:t>
            </a:r>
            <a:r>
              <a:rPr lang="de-DE" dirty="0"/>
              <a:t> </a:t>
            </a:r>
            <a:endParaRPr lang="de-DE" dirty="0" smtClean="0"/>
          </a:p>
          <a:p>
            <a:r>
              <a:rPr lang="de-DE" dirty="0" smtClean="0"/>
              <a:t>So </a:t>
            </a:r>
            <a:r>
              <a:rPr lang="de-DE" dirty="0"/>
              <a:t>schlicht und einfach steht es im Koalitionsvertrag als Auftrag an </a:t>
            </a:r>
            <a:r>
              <a:rPr lang="de-DE" dirty="0" smtClean="0"/>
              <a:t>die </a:t>
            </a:r>
            <a:r>
              <a:rPr lang="de-DE" dirty="0" err="1" smtClean="0"/>
              <a:t>Bundesre</a:t>
            </a:r>
            <a:r>
              <a:rPr lang="de-DE" dirty="0" smtClean="0"/>
              <a:t>-</a:t>
            </a:r>
          </a:p>
          <a:p>
            <a:r>
              <a:rPr lang="de-DE" dirty="0" err="1" smtClean="0"/>
              <a:t>gierung</a:t>
            </a:r>
            <a:r>
              <a:rPr lang="de-DE" dirty="0" smtClean="0"/>
              <a:t>. Das Kabinett hat inzwischen zugestimmt.</a:t>
            </a:r>
          </a:p>
          <a:p>
            <a:r>
              <a:rPr lang="de-DE" dirty="0" smtClean="0"/>
              <a:t>Worum geht es? Stimmen zwei DNA-Proben (vom Tatort und einem potentiellen </a:t>
            </a:r>
          </a:p>
          <a:p>
            <a:r>
              <a:rPr lang="de-DE" dirty="0" smtClean="0"/>
              <a:t>Täter) überein, so die Identifizierung eindeutig. Neu soll jetzt aus einer Spur-DNA </a:t>
            </a:r>
          </a:p>
          <a:p>
            <a:r>
              <a:rPr lang="de-DE" dirty="0" smtClean="0"/>
              <a:t>auf Haar-, Augen- oder Hautfarbe möglicher Täter geschlossen werden, um die Suche </a:t>
            </a:r>
          </a:p>
          <a:p>
            <a:r>
              <a:rPr lang="de-DE" dirty="0" smtClean="0"/>
              <a:t>zu erleichtern. Problem: Die Folgerungen sind nur mit einer gewissen Wahrscheinlich-</a:t>
            </a:r>
          </a:p>
          <a:p>
            <a:r>
              <a:rPr lang="de-DE" dirty="0" err="1" smtClean="0"/>
              <a:t>keit</a:t>
            </a:r>
            <a:r>
              <a:rPr lang="de-DE" dirty="0" smtClean="0"/>
              <a:t> korrekt. </a:t>
            </a:r>
            <a:r>
              <a:rPr lang="de-DE" dirty="0"/>
              <a:t>Molekulargenetiker </a:t>
            </a:r>
            <a:r>
              <a:rPr lang="de-DE" dirty="0" smtClean="0"/>
              <a:t>können vom </a:t>
            </a:r>
            <a:r>
              <a:rPr lang="de-DE" dirty="0"/>
              <a:t>Speichel am Tatort auf </a:t>
            </a:r>
            <a:r>
              <a:rPr lang="de-DE" dirty="0" smtClean="0"/>
              <a:t>einen </a:t>
            </a:r>
            <a:r>
              <a:rPr lang="de-DE" dirty="0"/>
              <a:t>Mann </a:t>
            </a:r>
            <a:endParaRPr lang="de-DE" dirty="0" smtClean="0"/>
          </a:p>
          <a:p>
            <a:r>
              <a:rPr lang="de-DE" dirty="0" smtClean="0"/>
              <a:t>schließen</a:t>
            </a:r>
            <a:r>
              <a:rPr lang="de-DE" dirty="0"/>
              <a:t>, der mit 87-prozentiger Wahrscheinlichkeit schwarze Haare, </a:t>
            </a:r>
            <a:r>
              <a:rPr lang="de-DE" dirty="0" smtClean="0"/>
              <a:t>zu </a:t>
            </a:r>
            <a:r>
              <a:rPr lang="de-DE" dirty="0"/>
              <a:t>98 Prozent </a:t>
            </a:r>
            <a:endParaRPr lang="de-DE" dirty="0" smtClean="0"/>
          </a:p>
          <a:p>
            <a:r>
              <a:rPr lang="de-DE" dirty="0" smtClean="0"/>
              <a:t>weiße </a:t>
            </a:r>
            <a:r>
              <a:rPr lang="de-DE" dirty="0"/>
              <a:t>Haut und zu 95 Prozent dunkelbraune Augen </a:t>
            </a:r>
            <a:r>
              <a:rPr lang="de-DE" dirty="0" smtClean="0"/>
              <a:t>hat.</a:t>
            </a:r>
          </a:p>
          <a:p>
            <a:endParaRPr lang="de-DE" dirty="0" smtClean="0"/>
          </a:p>
          <a:p>
            <a:r>
              <a:rPr lang="de-DE" i="1" dirty="0"/>
              <a:t>Nimm an, dass ein </a:t>
            </a:r>
            <a:r>
              <a:rPr lang="de-DE" i="1" dirty="0" smtClean="0"/>
              <a:t>Speicheltest vom Tatort dunkle Hautfarbe vorhersagt. Ein gesuch-</a:t>
            </a:r>
          </a:p>
          <a:p>
            <a:r>
              <a:rPr lang="de-DE" i="1" dirty="0" err="1" smtClean="0"/>
              <a:t>ter</a:t>
            </a:r>
            <a:r>
              <a:rPr lang="de-DE" i="1" dirty="0" smtClean="0"/>
              <a:t> </a:t>
            </a:r>
            <a:r>
              <a:rPr lang="de-DE" i="1" dirty="0"/>
              <a:t>Täter </a:t>
            </a:r>
            <a:r>
              <a:rPr lang="de-DE" i="1" dirty="0" smtClean="0"/>
              <a:t>wird in </a:t>
            </a:r>
            <a:r>
              <a:rPr lang="de-DE" i="1" dirty="0"/>
              <a:t>einer Kleinstadt mit </a:t>
            </a:r>
            <a:r>
              <a:rPr lang="de-DE" i="1" dirty="0" smtClean="0"/>
              <a:t>10.000 </a:t>
            </a:r>
            <a:r>
              <a:rPr lang="de-DE" i="1" dirty="0"/>
              <a:t>Einwohnern </a:t>
            </a:r>
            <a:r>
              <a:rPr lang="de-DE" i="1" dirty="0" smtClean="0"/>
              <a:t>vermutet, von </a:t>
            </a:r>
            <a:r>
              <a:rPr lang="de-DE" i="1" dirty="0"/>
              <a:t>denen 200 eine </a:t>
            </a:r>
            <a:endParaRPr lang="de-DE" i="1" dirty="0" smtClean="0"/>
          </a:p>
          <a:p>
            <a:r>
              <a:rPr lang="de-DE" i="1" dirty="0" smtClean="0"/>
              <a:t>dunkle </a:t>
            </a:r>
            <a:r>
              <a:rPr lang="de-DE" i="1" dirty="0"/>
              <a:t>Hautfarbe haben. </a:t>
            </a:r>
            <a:r>
              <a:rPr lang="de-DE" i="1" dirty="0" smtClean="0"/>
              <a:t>Mit welcher Wahrscheinlichkeit trifft die Vorhersage zu?</a:t>
            </a:r>
            <a:endParaRPr lang="de-DE" i="1" dirty="0"/>
          </a:p>
          <a:p>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20</a:t>
            </a:fld>
            <a:endParaRPr lang="de-DE" dirty="0"/>
          </a:p>
        </p:txBody>
      </p:sp>
      <p:pic>
        <p:nvPicPr>
          <p:cNvPr id="5" name="Grafik 4"/>
          <p:cNvPicPr>
            <a:picLocks noChangeAspect="1"/>
          </p:cNvPicPr>
          <p:nvPr/>
        </p:nvPicPr>
        <p:blipFill>
          <a:blip r:embed="rId2"/>
          <a:stretch>
            <a:fillRect/>
          </a:stretch>
        </p:blipFill>
        <p:spPr>
          <a:xfrm>
            <a:off x="1331639" y="304800"/>
            <a:ext cx="7574235" cy="5460108"/>
          </a:xfrm>
          <a:prstGeom prst="rect">
            <a:avLst/>
          </a:prstGeom>
        </p:spPr>
      </p:pic>
      <p:sp>
        <p:nvSpPr>
          <p:cNvPr id="6" name="Textfeld 5"/>
          <p:cNvSpPr txBox="1"/>
          <p:nvPr/>
        </p:nvSpPr>
        <p:spPr>
          <a:xfrm>
            <a:off x="1403648" y="5764908"/>
            <a:ext cx="7656512" cy="369332"/>
          </a:xfrm>
          <a:prstGeom prst="rect">
            <a:avLst/>
          </a:prstGeom>
          <a:noFill/>
        </p:spPr>
        <p:txBody>
          <a:bodyPr wrap="square" rtlCol="0">
            <a:spAutoFit/>
          </a:bodyPr>
          <a:lstStyle/>
          <a:p>
            <a:r>
              <a:rPr lang="de-DE" dirty="0" smtClean="0"/>
              <a:t>….                                                                       Westfälische Nachrichten, 11.7.2018</a:t>
            </a:r>
            <a:endParaRPr lang="de-DE" dirty="0"/>
          </a:p>
        </p:txBody>
      </p:sp>
    </p:spTree>
    <p:extLst>
      <p:ext uri="{BB962C8B-B14F-4D97-AF65-F5344CB8AC3E}">
        <p14:creationId xmlns:p14="http://schemas.microsoft.com/office/powerpoint/2010/main" val="15376715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21</a:t>
            </a:fld>
            <a:endParaRPr lang="de-DE" dirty="0"/>
          </a:p>
        </p:txBody>
      </p:sp>
      <mc:AlternateContent xmlns:mc="http://schemas.openxmlformats.org/markup-compatibility/2006" xmlns:a14="http://schemas.microsoft.com/office/drawing/2010/main">
        <mc:Choice Requires="a14">
          <p:sp>
            <p:nvSpPr>
              <p:cNvPr id="5" name="Textfeld 4"/>
              <p:cNvSpPr txBox="1"/>
              <p:nvPr/>
            </p:nvSpPr>
            <p:spPr>
              <a:xfrm>
                <a:off x="827584" y="548680"/>
                <a:ext cx="7643866" cy="4308872"/>
              </a:xfrm>
              <a:prstGeom prst="rect">
                <a:avLst/>
              </a:prstGeom>
              <a:noFill/>
            </p:spPr>
            <p:txBody>
              <a:bodyPr wrap="square" rtlCol="0">
                <a:spAutoFit/>
              </a:bodyPr>
              <a:lstStyle/>
              <a:p>
                <a:pPr algn="ctr"/>
                <a:r>
                  <a:rPr lang="de-DE" sz="4000" b="1" dirty="0" smtClean="0"/>
                  <a:t>Tarifverhandlungen</a:t>
                </a:r>
              </a:p>
              <a:p>
                <a:pPr algn="ctr"/>
                <a:endParaRPr lang="de-DE" b="1" dirty="0" smtClean="0"/>
              </a:p>
              <a:p>
                <a:r>
                  <a:rPr lang="de-DE" dirty="0"/>
                  <a:t>Tarifabschluss der IG Metall </a:t>
                </a:r>
                <a:r>
                  <a:rPr lang="de-DE" dirty="0" smtClean="0"/>
                  <a:t>2018: </a:t>
                </a:r>
                <a:r>
                  <a:rPr lang="de-DE" i="1" dirty="0" smtClean="0"/>
                  <a:t>4,3 </a:t>
                </a:r>
                <a:r>
                  <a:rPr lang="de-DE" i="1" dirty="0"/>
                  <a:t>Prozent mehr Geld </a:t>
                </a:r>
                <a:r>
                  <a:rPr lang="de-DE" i="1" dirty="0" smtClean="0"/>
                  <a:t> bei einer </a:t>
                </a:r>
                <a:r>
                  <a:rPr lang="de-DE" i="1" dirty="0"/>
                  <a:t>Laufzeit von 27 </a:t>
                </a:r>
                <a:r>
                  <a:rPr lang="de-DE" i="1" dirty="0" smtClean="0"/>
                  <a:t>Monaten und mehrere zusätzliche Regelungen.</a:t>
                </a:r>
              </a:p>
              <a:p>
                <a:r>
                  <a:rPr lang="de-DE" dirty="0" smtClean="0"/>
                  <a:t>                                                                        nach: </a:t>
                </a:r>
                <a:r>
                  <a:rPr lang="de-DE" dirty="0"/>
                  <a:t>F</a:t>
                </a:r>
                <a:r>
                  <a:rPr lang="de-DE" dirty="0" smtClean="0"/>
                  <a:t>rankfurter Rundschau, 7.2.2018</a:t>
                </a:r>
              </a:p>
              <a:p>
                <a:endParaRPr lang="de-DE" dirty="0"/>
              </a:p>
              <a:p>
                <a:r>
                  <a:rPr lang="de-DE" dirty="0" smtClean="0"/>
                  <a:t>Wie ist so </a:t>
                </a:r>
                <a:r>
                  <a:rPr lang="de-DE" dirty="0"/>
                  <a:t>eine Lohnerhöhung mit langer Laufzeit mit einer </a:t>
                </a:r>
                <a:r>
                  <a:rPr lang="de-DE" dirty="0" smtClean="0"/>
                  <a:t>zu vergleichen, </a:t>
                </a:r>
                <a:r>
                  <a:rPr lang="de-DE" dirty="0"/>
                  <a:t>die für ein Jahr abgeschlossen </a:t>
                </a:r>
                <a:r>
                  <a:rPr lang="de-DE" dirty="0" smtClean="0"/>
                  <a:t>wird?</a:t>
                </a:r>
              </a:p>
              <a:p>
                <a:r>
                  <a:rPr lang="de-DE" dirty="0" smtClean="0"/>
                  <a:t> </a:t>
                </a:r>
              </a:p>
              <a:p>
                <a:r>
                  <a:rPr lang="de-DE" dirty="0" smtClean="0"/>
                  <a:t>         3z</a:t>
                </a:r>
                <a:r>
                  <a:rPr lang="de-DE" baseline="30000" dirty="0" smtClean="0"/>
                  <a:t>3</a:t>
                </a:r>
                <a:r>
                  <a:rPr lang="de-DE" dirty="0" smtClean="0"/>
                  <a:t> + 12z</a:t>
                </a:r>
                <a:r>
                  <a:rPr lang="de-DE" baseline="30000" dirty="0" smtClean="0"/>
                  <a:t>2</a:t>
                </a:r>
                <a:r>
                  <a:rPr lang="de-DE" dirty="0" smtClean="0"/>
                  <a:t> + 12 z – 28,161 = 0</a:t>
                </a:r>
              </a:p>
              <a:p>
                <a:r>
                  <a:rPr lang="de-DE" dirty="0" smtClean="0"/>
                  <a:t>Der GTR liefert </a:t>
                </a:r>
                <a:r>
                  <a:rPr lang="de-DE" dirty="0"/>
                  <a:t>z </a:t>
                </a:r>
                <a14:m>
                  <m:oMath xmlns:m="http://schemas.openxmlformats.org/officeDocument/2006/math">
                    <m:r>
                      <a:rPr lang="de-DE" i="1">
                        <a:latin typeface="Cambria Math" panose="02040503050406030204" pitchFamily="18" charset="0"/>
                      </a:rPr>
                      <m:t>≈</m:t>
                    </m:r>
                  </m:oMath>
                </a14:m>
                <a:r>
                  <a:rPr lang="de-DE" dirty="0"/>
                  <a:t> 1,025, also p% = 2,5 </a:t>
                </a:r>
                <a:r>
                  <a:rPr lang="de-DE" dirty="0" smtClean="0"/>
                  <a:t>%.</a:t>
                </a:r>
              </a:p>
              <a:p>
                <a:endParaRPr lang="de-DE" dirty="0"/>
              </a:p>
              <a:p>
                <a:endParaRPr lang="de-DE" dirty="0"/>
              </a:p>
              <a:p>
                <a:endParaRPr lang="de-DE" dirty="0"/>
              </a:p>
            </p:txBody>
          </p:sp>
        </mc:Choice>
        <mc:Fallback xmlns="">
          <p:sp>
            <p:nvSpPr>
              <p:cNvPr id="5" name="Textfeld 4"/>
              <p:cNvSpPr txBox="1">
                <a:spLocks noRot="1" noChangeAspect="1" noMove="1" noResize="1" noEditPoints="1" noAdjustHandles="1" noChangeArrowheads="1" noChangeShapeType="1" noTextEdit="1"/>
              </p:cNvSpPr>
              <p:nvPr/>
            </p:nvSpPr>
            <p:spPr>
              <a:xfrm>
                <a:off x="827584" y="548680"/>
                <a:ext cx="7643866" cy="4308872"/>
              </a:xfrm>
              <a:prstGeom prst="rect">
                <a:avLst/>
              </a:prstGeom>
              <a:blipFill>
                <a:blip r:embed="rId2"/>
                <a:stretch>
                  <a:fillRect l="-718" t="-2546"/>
                </a:stretch>
              </a:blipFill>
            </p:spPr>
            <p:txBody>
              <a:bodyPr/>
              <a:lstStyle/>
              <a:p>
                <a:r>
                  <a:rPr lang="de-DE">
                    <a:noFill/>
                  </a:rPr>
                  <a:t> </a:t>
                </a:r>
              </a:p>
            </p:txBody>
          </p:sp>
        </mc:Fallback>
      </mc:AlternateContent>
      <p:pic>
        <p:nvPicPr>
          <p:cNvPr id="15" name="Grafik 14"/>
          <p:cNvPicPr>
            <a:picLocks noChangeAspect="1"/>
          </p:cNvPicPr>
          <p:nvPr/>
        </p:nvPicPr>
        <p:blipFill>
          <a:blip r:embed="rId3"/>
          <a:stretch>
            <a:fillRect/>
          </a:stretch>
        </p:blipFill>
        <p:spPr>
          <a:xfrm>
            <a:off x="1115617" y="3140969"/>
            <a:ext cx="6835714" cy="375370"/>
          </a:xfrm>
          <a:prstGeom prst="rect">
            <a:avLst/>
          </a:prstGeom>
        </p:spPr>
      </p:pic>
      <p:pic>
        <p:nvPicPr>
          <p:cNvPr id="21" name="Grafik 20"/>
          <p:cNvPicPr>
            <a:picLocks noChangeAspect="1"/>
          </p:cNvPicPr>
          <p:nvPr/>
        </p:nvPicPr>
        <p:blipFill>
          <a:blip r:embed="rId4"/>
          <a:stretch>
            <a:fillRect/>
          </a:stretch>
        </p:blipFill>
        <p:spPr>
          <a:xfrm>
            <a:off x="899593" y="4401892"/>
            <a:ext cx="7051738" cy="111534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22</a:t>
            </a:fld>
            <a:endParaRPr lang="de-DE" dirty="0"/>
          </a:p>
        </p:txBody>
      </p:sp>
      <p:sp>
        <p:nvSpPr>
          <p:cNvPr id="5" name="Textfeld 4"/>
          <p:cNvSpPr txBox="1"/>
          <p:nvPr/>
        </p:nvSpPr>
        <p:spPr>
          <a:xfrm>
            <a:off x="500034" y="857232"/>
            <a:ext cx="8072494" cy="369332"/>
          </a:xfrm>
          <a:prstGeom prst="rect">
            <a:avLst/>
          </a:prstGeom>
          <a:noFill/>
        </p:spPr>
        <p:txBody>
          <a:bodyPr wrap="square" rtlCol="0">
            <a:spAutoFit/>
          </a:bodyPr>
          <a:lstStyle/>
          <a:p>
            <a:endParaRPr lang="de-DE" dirty="0"/>
          </a:p>
        </p:txBody>
      </p:sp>
      <p:pic>
        <p:nvPicPr>
          <p:cNvPr id="6" name="Grafik 5"/>
          <p:cNvPicPr>
            <a:picLocks noChangeAspect="1"/>
          </p:cNvPicPr>
          <p:nvPr/>
        </p:nvPicPr>
        <p:blipFill>
          <a:blip r:embed="rId2"/>
          <a:stretch>
            <a:fillRect/>
          </a:stretch>
        </p:blipFill>
        <p:spPr>
          <a:xfrm>
            <a:off x="847605" y="295639"/>
            <a:ext cx="7895604" cy="5691379"/>
          </a:xfrm>
          <a:prstGeom prst="rect">
            <a:avLst/>
          </a:prstGeom>
        </p:spPr>
      </p:pic>
      <p:sp>
        <p:nvSpPr>
          <p:cNvPr id="7" name="Textfeld 6"/>
          <p:cNvSpPr txBox="1"/>
          <p:nvPr/>
        </p:nvSpPr>
        <p:spPr>
          <a:xfrm>
            <a:off x="5187984" y="5877272"/>
            <a:ext cx="3607783" cy="369332"/>
          </a:xfrm>
          <a:prstGeom prst="rect">
            <a:avLst/>
          </a:prstGeom>
          <a:noFill/>
        </p:spPr>
        <p:txBody>
          <a:bodyPr wrap="none" rtlCol="0">
            <a:spAutoFit/>
          </a:bodyPr>
          <a:lstStyle/>
          <a:p>
            <a:r>
              <a:rPr lang="de-DE" dirty="0" smtClean="0"/>
              <a:t>Westfälische Nachrichten, 22.2.2018</a:t>
            </a:r>
            <a:endParaRPr lang="de-DE"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23</a:t>
            </a:fld>
            <a:endParaRPr lang="de-DE" dirty="0"/>
          </a:p>
        </p:txBody>
      </p:sp>
      <p:sp>
        <p:nvSpPr>
          <p:cNvPr id="5" name="Textfeld 4"/>
          <p:cNvSpPr txBox="1"/>
          <p:nvPr/>
        </p:nvSpPr>
        <p:spPr>
          <a:xfrm>
            <a:off x="714348" y="1071546"/>
            <a:ext cx="7715304" cy="1015663"/>
          </a:xfrm>
          <a:prstGeom prst="rect">
            <a:avLst/>
          </a:prstGeom>
          <a:noFill/>
        </p:spPr>
        <p:txBody>
          <a:bodyPr wrap="square" rtlCol="0">
            <a:spAutoFit/>
          </a:bodyPr>
          <a:lstStyle/>
          <a:p>
            <a:r>
              <a:rPr lang="de-DE" sz="4000" b="1" dirty="0" err="1" smtClean="0"/>
              <a:t>Equal</a:t>
            </a:r>
            <a:r>
              <a:rPr lang="de-DE" sz="4000" b="1" dirty="0" smtClean="0"/>
              <a:t> Pay Day – falsch berechnet</a:t>
            </a:r>
            <a:endParaRPr lang="de-DE" sz="4000" dirty="0" smtClean="0"/>
          </a:p>
          <a:p>
            <a:endParaRPr lang="de-DE" sz="2000" dirty="0"/>
          </a:p>
        </p:txBody>
      </p:sp>
      <p:sp>
        <p:nvSpPr>
          <p:cNvPr id="7" name="Textfeld 6"/>
          <p:cNvSpPr txBox="1"/>
          <p:nvPr/>
        </p:nvSpPr>
        <p:spPr>
          <a:xfrm>
            <a:off x="734621" y="1916832"/>
            <a:ext cx="7344816" cy="3970318"/>
          </a:xfrm>
          <a:prstGeom prst="rect">
            <a:avLst/>
          </a:prstGeom>
          <a:noFill/>
        </p:spPr>
        <p:txBody>
          <a:bodyPr wrap="square" rtlCol="0">
            <a:spAutoFit/>
          </a:bodyPr>
          <a:lstStyle/>
          <a:p>
            <a:r>
              <a:rPr lang="de-DE" i="1" dirty="0"/>
              <a:t>Der </a:t>
            </a:r>
            <a:r>
              <a:rPr lang="de-DE" i="1" dirty="0" err="1"/>
              <a:t>Equal</a:t>
            </a:r>
            <a:r>
              <a:rPr lang="de-DE" i="1" dirty="0"/>
              <a:t> Pay Day markiert symbolisch den geschlechtsspezifischen </a:t>
            </a:r>
            <a:r>
              <a:rPr lang="de-DE" i="1" dirty="0" smtClean="0"/>
              <a:t>Entgelt-</a:t>
            </a:r>
            <a:endParaRPr lang="de-DE" i="1" dirty="0"/>
          </a:p>
          <a:p>
            <a:r>
              <a:rPr lang="de-DE" i="1" dirty="0" smtClean="0"/>
              <a:t>unterschied</a:t>
            </a:r>
            <a:r>
              <a:rPr lang="de-DE" i="1" dirty="0"/>
              <a:t>, der laut Statistischem Bundesamt aktuell 21 Prozent in </a:t>
            </a:r>
            <a:r>
              <a:rPr lang="de-DE" i="1" dirty="0" smtClean="0"/>
              <a:t>Deutsch-</a:t>
            </a:r>
          </a:p>
          <a:p>
            <a:r>
              <a:rPr lang="de-DE" i="1" dirty="0" err="1" smtClean="0"/>
              <a:t>land</a:t>
            </a:r>
            <a:r>
              <a:rPr lang="de-DE" i="1" dirty="0" smtClean="0"/>
              <a:t> </a:t>
            </a:r>
            <a:r>
              <a:rPr lang="de-DE" i="1" dirty="0"/>
              <a:t>beträgt. Umgerechnet ergeben sich daraus 77 Tage und das Datum des </a:t>
            </a:r>
            <a:endParaRPr lang="de-DE" i="1" dirty="0" smtClean="0"/>
          </a:p>
          <a:p>
            <a:r>
              <a:rPr lang="de-DE" i="1" dirty="0" smtClean="0"/>
              <a:t>nächsten </a:t>
            </a:r>
            <a:r>
              <a:rPr lang="de-DE" i="1" dirty="0"/>
              <a:t>EPD am 17. März </a:t>
            </a:r>
            <a:r>
              <a:rPr lang="de-DE" i="1" dirty="0" smtClean="0"/>
              <a:t>2020. </a:t>
            </a:r>
            <a:r>
              <a:rPr lang="de-DE" dirty="0" smtClean="0"/>
              <a:t>(</a:t>
            </a:r>
            <a:r>
              <a:rPr lang="de-DE" dirty="0" smtClean="0">
                <a:hlinkClick r:id="rId2"/>
              </a:rPr>
              <a:t>www.equalpayday.de</a:t>
            </a:r>
            <a:r>
              <a:rPr lang="de-DE" dirty="0" smtClean="0"/>
              <a:t>)</a:t>
            </a:r>
          </a:p>
          <a:p>
            <a:endParaRPr lang="de-DE" dirty="0" smtClean="0"/>
          </a:p>
          <a:p>
            <a:r>
              <a:rPr lang="de-DE" dirty="0" smtClean="0"/>
              <a:t>Das Problem: Frauen verdienen im Durchschnitt 21 % weniger als Männer (GW: Männerlohn). Männer verdienen im Durchschnitt 26,6 % mehr als Frauen (Grundwert: Frauenlohn). Frauen müssen mit </a:t>
            </a:r>
            <a:r>
              <a:rPr lang="de-DE" b="1" dirty="0" smtClean="0"/>
              <a:t>ihrem Lohn </a:t>
            </a:r>
            <a:r>
              <a:rPr lang="de-DE" dirty="0" smtClean="0"/>
              <a:t>26,6 % länger arbeiten als Männer. Das sind 97 Tage oder der 6. April 2020!</a:t>
            </a:r>
          </a:p>
          <a:p>
            <a:endParaRPr lang="de-DE" dirty="0"/>
          </a:p>
          <a:p>
            <a:r>
              <a:rPr lang="de-DE" i="1" dirty="0"/>
              <a:t>Angenommen Männer und Frauen bekommen den gleichen Stundenlohn: Dann steht der </a:t>
            </a:r>
            <a:r>
              <a:rPr lang="de-DE" i="1" dirty="0" err="1"/>
              <a:t>Equal</a:t>
            </a:r>
            <a:r>
              <a:rPr lang="de-DE" i="1" dirty="0"/>
              <a:t> Pay Day für den Tag, bis zu dem Frauen umsonst arbeiten, während Männer schon seit dem 1. Januar für ihre Arbeit bezahlt </a:t>
            </a:r>
            <a:r>
              <a:rPr lang="de-DE" i="1" dirty="0" smtClean="0"/>
              <a:t>werden. </a:t>
            </a:r>
            <a:r>
              <a:rPr lang="de-DE" dirty="0"/>
              <a:t>(www.equalpayday.de</a:t>
            </a:r>
            <a:r>
              <a:rPr lang="de-DE" dirty="0" smtClean="0"/>
              <a:t>)</a:t>
            </a:r>
            <a:endParaRPr lang="de-DE"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24</a:t>
            </a:fld>
            <a:endParaRPr lang="de-DE" dirty="0"/>
          </a:p>
        </p:txBody>
      </p:sp>
      <p:sp>
        <p:nvSpPr>
          <p:cNvPr id="8" name="Textfeld 7"/>
          <p:cNvSpPr txBox="1"/>
          <p:nvPr/>
        </p:nvSpPr>
        <p:spPr>
          <a:xfrm>
            <a:off x="899592" y="1052736"/>
            <a:ext cx="7643866" cy="5170646"/>
          </a:xfrm>
          <a:prstGeom prst="rect">
            <a:avLst/>
          </a:prstGeom>
          <a:noFill/>
        </p:spPr>
        <p:txBody>
          <a:bodyPr wrap="square" rtlCol="0">
            <a:spAutoFit/>
          </a:bodyPr>
          <a:lstStyle/>
          <a:p>
            <a:r>
              <a:rPr lang="de-DE" b="1" dirty="0" smtClean="0"/>
              <a:t>Mailverkehr mit Statistischem Bundesamt, Familienministerium, BPW </a:t>
            </a:r>
          </a:p>
          <a:p>
            <a:r>
              <a:rPr lang="de-DE" b="1" dirty="0" smtClean="0"/>
              <a:t>(Business </a:t>
            </a:r>
            <a:r>
              <a:rPr lang="de-DE" b="1" dirty="0" err="1"/>
              <a:t>and</a:t>
            </a:r>
            <a:r>
              <a:rPr lang="de-DE" b="1" dirty="0"/>
              <a:t> Professional </a:t>
            </a:r>
            <a:r>
              <a:rPr lang="de-DE" b="1" dirty="0" smtClean="0"/>
              <a:t>Women </a:t>
            </a:r>
            <a:r>
              <a:rPr lang="de-DE" b="1" dirty="0"/>
              <a:t>Germany e.V</a:t>
            </a:r>
            <a:r>
              <a:rPr lang="de-DE" b="1" dirty="0" smtClean="0"/>
              <a:t>.)</a:t>
            </a:r>
          </a:p>
          <a:p>
            <a:endParaRPr lang="de-DE" sz="800" dirty="0" smtClean="0"/>
          </a:p>
          <a:p>
            <a:r>
              <a:rPr lang="de-DE" dirty="0" smtClean="0"/>
              <a:t>An </a:t>
            </a:r>
            <a:r>
              <a:rPr lang="de-DE" b="1" dirty="0" smtClean="0"/>
              <a:t>Stat. Bundesamt </a:t>
            </a:r>
            <a:r>
              <a:rPr lang="de-DE" dirty="0" smtClean="0"/>
              <a:t>15.3.19, Antwort 17.3.19 (s.u.) , an 19.3.19, 26.3.19, Antwort 27.3.19</a:t>
            </a:r>
          </a:p>
          <a:p>
            <a:r>
              <a:rPr lang="de-DE" dirty="0" smtClean="0"/>
              <a:t>…Mit </a:t>
            </a:r>
            <a:r>
              <a:rPr lang="de-DE" dirty="0"/>
              <a:t>der Vermutung, dass sich hier ein Fehler eingeschlichen hat, liegt Ihr richtig</a:t>
            </a:r>
            <a:r>
              <a:rPr lang="de-DE" dirty="0" smtClean="0"/>
              <a:t>. … Der </a:t>
            </a:r>
            <a:r>
              <a:rPr lang="de-DE" dirty="0" err="1"/>
              <a:t>Equal</a:t>
            </a:r>
            <a:r>
              <a:rPr lang="de-DE" dirty="0"/>
              <a:t> Pay Day kommt ursprünglich aus Amerika. Die gewählte </a:t>
            </a:r>
            <a:r>
              <a:rPr lang="de-DE" dirty="0" smtClean="0"/>
              <a:t>Vorgehensweise </a:t>
            </a:r>
            <a:r>
              <a:rPr lang="de-DE" dirty="0"/>
              <a:t>des Vereins entspricht nicht der ursprünglichen Definition. Eigentlich kennzeichnet er rechnerisch den Tag, bis zu dem Frauen mit ihrem Verdienst länger arbeiten müssen, um zum gleichen Verdienst zu kommen wie die Männer. Dass unsere Zahl falsch verwendet wird, ist bereits bekannt und wurde auch gleich zu Beginn von uns an den Verein rückgemeldet</a:t>
            </a:r>
            <a:r>
              <a:rPr lang="de-DE" dirty="0" smtClean="0"/>
              <a:t>.</a:t>
            </a:r>
          </a:p>
          <a:p>
            <a:endParaRPr lang="de-DE" sz="800" dirty="0"/>
          </a:p>
          <a:p>
            <a:r>
              <a:rPr lang="de-DE" dirty="0" smtClean="0"/>
              <a:t>An</a:t>
            </a:r>
            <a:r>
              <a:rPr lang="de-DE" b="1" dirty="0" smtClean="0"/>
              <a:t> BPW</a:t>
            </a:r>
            <a:r>
              <a:rPr lang="de-DE" dirty="0" smtClean="0"/>
              <a:t> 19.3.19, Antwort 21.3.19 (s.u.), an 26.3.19</a:t>
            </a:r>
          </a:p>
          <a:p>
            <a:r>
              <a:rPr lang="de-DE" dirty="0" smtClean="0"/>
              <a:t>… Die </a:t>
            </a:r>
            <a:r>
              <a:rPr lang="de-DE" dirty="0"/>
              <a:t>Business </a:t>
            </a:r>
            <a:r>
              <a:rPr lang="de-DE" dirty="0" err="1"/>
              <a:t>and</a:t>
            </a:r>
            <a:r>
              <a:rPr lang="de-DE" dirty="0"/>
              <a:t> Professional Women nehmen selbst keine Berechnung der Lohnlücke vor. Dies erfolgt über das Statistische Bundesamt. </a:t>
            </a:r>
            <a:endParaRPr lang="de-DE" dirty="0" smtClean="0"/>
          </a:p>
          <a:p>
            <a:endParaRPr lang="de-DE" sz="800" dirty="0"/>
          </a:p>
          <a:p>
            <a:r>
              <a:rPr lang="de-DE" dirty="0" smtClean="0"/>
              <a:t>An </a:t>
            </a:r>
            <a:r>
              <a:rPr lang="de-DE" b="1" dirty="0" smtClean="0"/>
              <a:t>Familienministerium</a:t>
            </a:r>
            <a:r>
              <a:rPr lang="de-DE" dirty="0" smtClean="0"/>
              <a:t> 29.3.19, Antwort 5.4.19 (s.u.), an 6.4.19, Antwort 12.4.</a:t>
            </a:r>
          </a:p>
          <a:p>
            <a:r>
              <a:rPr lang="de-DE" dirty="0" smtClean="0"/>
              <a:t>… Nach </a:t>
            </a:r>
            <a:r>
              <a:rPr lang="de-DE" dirty="0"/>
              <a:t>unserer Auffassung gibt es hier auch keine richtige Berechnung des </a:t>
            </a:r>
            <a:r>
              <a:rPr lang="de-DE" dirty="0" err="1"/>
              <a:t>Equal</a:t>
            </a:r>
            <a:r>
              <a:rPr lang="de-DE" dirty="0"/>
              <a:t> Pay Days.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25</a:t>
            </a:fld>
            <a:endParaRPr lang="de-DE" dirty="0"/>
          </a:p>
        </p:txBody>
      </p:sp>
      <p:sp>
        <p:nvSpPr>
          <p:cNvPr id="5" name="Textfeld 4"/>
          <p:cNvSpPr txBox="1"/>
          <p:nvPr/>
        </p:nvSpPr>
        <p:spPr>
          <a:xfrm>
            <a:off x="1225273" y="1268760"/>
            <a:ext cx="7667207" cy="4585871"/>
          </a:xfrm>
          <a:prstGeom prst="rect">
            <a:avLst/>
          </a:prstGeom>
          <a:noFill/>
        </p:spPr>
        <p:txBody>
          <a:bodyPr wrap="square" rtlCol="0">
            <a:spAutoFit/>
          </a:bodyPr>
          <a:lstStyle/>
          <a:p>
            <a:pPr algn="ctr"/>
            <a:r>
              <a:rPr lang="de-DE" sz="4000" b="1" dirty="0" smtClean="0"/>
              <a:t>Resümee</a:t>
            </a:r>
          </a:p>
          <a:p>
            <a:endParaRPr lang="de-DE" dirty="0"/>
          </a:p>
          <a:p>
            <a:pPr marL="285750" indent="-285750">
              <a:buFont typeface="Arial" panose="020B0604020202020204" pitchFamily="34" charset="0"/>
              <a:buChar char="•"/>
            </a:pPr>
            <a:r>
              <a:rPr lang="de-DE" dirty="0" smtClean="0"/>
              <a:t>„Ausflüge“, mit denen das Klassenzimmer „verlassen“ wird, bereichern </a:t>
            </a:r>
          </a:p>
          <a:p>
            <a:r>
              <a:rPr lang="de-DE" dirty="0" smtClean="0"/>
              <a:t>      den Mathematikunterricht.</a:t>
            </a:r>
          </a:p>
          <a:p>
            <a:pPr marL="285750" indent="-285750">
              <a:buFont typeface="Arial" panose="020B0604020202020204" pitchFamily="34" charset="0"/>
              <a:buChar char="•"/>
            </a:pPr>
            <a:r>
              <a:rPr lang="de-DE" dirty="0" smtClean="0"/>
              <a:t>Die Bedeutung der Mathematik für den Alltag wird realistischer</a:t>
            </a:r>
            <a:r>
              <a:rPr lang="de-DE" dirty="0"/>
              <a:t> </a:t>
            </a:r>
            <a:r>
              <a:rPr lang="de-DE" dirty="0" smtClean="0"/>
              <a:t>und verbleibt </a:t>
            </a:r>
          </a:p>
          <a:p>
            <a:r>
              <a:rPr lang="de-DE" dirty="0"/>
              <a:t> </a:t>
            </a:r>
            <a:r>
              <a:rPr lang="de-DE" dirty="0" smtClean="0"/>
              <a:t>     nicht im Elfenbeinturm.</a:t>
            </a:r>
          </a:p>
          <a:p>
            <a:pPr marL="285750" indent="-285750">
              <a:buFont typeface="Arial" panose="020B0604020202020204" pitchFamily="34" charset="0"/>
              <a:buChar char="•"/>
            </a:pPr>
            <a:r>
              <a:rPr lang="de-DE" dirty="0" smtClean="0"/>
              <a:t>Rechnen für reale Handlungssituationen verleiht dem Mathematik-</a:t>
            </a:r>
          </a:p>
          <a:p>
            <a:r>
              <a:rPr lang="de-DE" dirty="0"/>
              <a:t> </a:t>
            </a:r>
            <a:r>
              <a:rPr lang="de-DE" dirty="0" smtClean="0"/>
              <a:t>     </a:t>
            </a:r>
            <a:r>
              <a:rPr lang="de-DE" dirty="0" err="1" smtClean="0"/>
              <a:t>unterricht</a:t>
            </a:r>
            <a:r>
              <a:rPr lang="de-DE" dirty="0" smtClean="0"/>
              <a:t> Relevanz.</a:t>
            </a:r>
          </a:p>
          <a:p>
            <a:pPr marL="285750" indent="-285750">
              <a:buFont typeface="Arial" panose="020B0604020202020204" pitchFamily="34" charset="0"/>
              <a:buChar char="•"/>
            </a:pPr>
            <a:r>
              <a:rPr lang="de-DE" dirty="0" smtClean="0"/>
              <a:t>Mathematisches Können in Auseinandersetzungen mit „Offiziellen“ stand-</a:t>
            </a:r>
          </a:p>
          <a:p>
            <a:r>
              <a:rPr lang="de-DE" dirty="0"/>
              <a:t> </a:t>
            </a:r>
            <a:r>
              <a:rPr lang="de-DE" dirty="0" smtClean="0"/>
              <a:t>     </a:t>
            </a:r>
            <a:r>
              <a:rPr lang="de-DE" dirty="0" err="1" smtClean="0"/>
              <a:t>haft</a:t>
            </a:r>
            <a:r>
              <a:rPr lang="de-DE" dirty="0" smtClean="0"/>
              <a:t> vertreten – das gibt Sicherheit und Selbstvertrauen.</a:t>
            </a:r>
          </a:p>
          <a:p>
            <a:pPr marL="285750" indent="-285750">
              <a:buFont typeface="Arial" panose="020B0604020202020204" pitchFamily="34" charset="0"/>
              <a:buChar char="•"/>
            </a:pPr>
            <a:r>
              <a:rPr lang="de-DE" dirty="0" smtClean="0"/>
              <a:t>Die verhandelte Mathematik wird durch ihre „</a:t>
            </a:r>
            <a:r>
              <a:rPr lang="de-DE" dirty="0"/>
              <a:t>E</a:t>
            </a:r>
            <a:r>
              <a:rPr lang="de-DE" dirty="0" smtClean="0"/>
              <a:t>rdung“ eher zu nachhaltigem </a:t>
            </a:r>
          </a:p>
          <a:p>
            <a:r>
              <a:rPr lang="de-DE" dirty="0" smtClean="0"/>
              <a:t>      Wissen.</a:t>
            </a:r>
          </a:p>
          <a:p>
            <a:pPr marL="285750" indent="-285750">
              <a:buFont typeface="Arial" panose="020B0604020202020204" pitchFamily="34" charset="0"/>
              <a:buChar char="•"/>
            </a:pPr>
            <a:r>
              <a:rPr lang="de-DE" dirty="0" smtClean="0"/>
              <a:t>Der Mathematikunterricht bekommt durch Aktionen mehr Nähe zu den Schülerinnen und </a:t>
            </a:r>
            <a:r>
              <a:rPr lang="de-DE" dirty="0"/>
              <a:t>S</a:t>
            </a:r>
            <a:r>
              <a:rPr lang="de-DE" dirty="0" smtClean="0"/>
              <a:t>chülern.</a:t>
            </a:r>
          </a:p>
          <a:p>
            <a:pPr marL="285750" indent="-285750">
              <a:buFont typeface="Arial" panose="020B0604020202020204" pitchFamily="34" charset="0"/>
              <a:buChar char="•"/>
            </a:pPr>
            <a:r>
              <a:rPr lang="de-DE" dirty="0" smtClean="0"/>
              <a:t>Handlungsorientierung in Aktion motiviert.</a:t>
            </a:r>
          </a:p>
        </p:txBody>
      </p:sp>
    </p:spTree>
    <p:extLst>
      <p:ext uri="{BB962C8B-B14F-4D97-AF65-F5344CB8AC3E}">
        <p14:creationId xmlns:p14="http://schemas.microsoft.com/office/powerpoint/2010/main" val="40220732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26</a:t>
            </a:fld>
            <a:endParaRPr lang="de-DE" dirty="0"/>
          </a:p>
        </p:txBody>
      </p:sp>
      <p:sp>
        <p:nvSpPr>
          <p:cNvPr id="5" name="Textfeld 4"/>
          <p:cNvSpPr txBox="1"/>
          <p:nvPr/>
        </p:nvSpPr>
        <p:spPr>
          <a:xfrm>
            <a:off x="1071538" y="1214422"/>
            <a:ext cx="7643866" cy="1446550"/>
          </a:xfrm>
          <a:prstGeom prst="rect">
            <a:avLst/>
          </a:prstGeom>
          <a:noFill/>
        </p:spPr>
        <p:txBody>
          <a:bodyPr wrap="square" rtlCol="0">
            <a:spAutoFit/>
          </a:bodyPr>
          <a:lstStyle/>
          <a:p>
            <a:pPr algn="ctr"/>
            <a:r>
              <a:rPr lang="de-DE" sz="4400" b="1" dirty="0" smtClean="0"/>
              <a:t>Vielen  Dank </a:t>
            </a:r>
          </a:p>
          <a:p>
            <a:pPr algn="ctr"/>
            <a:r>
              <a:rPr lang="de-DE" sz="4400" b="1" dirty="0" smtClean="0"/>
              <a:t>für Ihre Aufmerksamkeit</a:t>
            </a:r>
            <a:endParaRPr lang="de-DE" sz="44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3</a:t>
            </a:fld>
            <a:endParaRPr lang="de-DE" dirty="0"/>
          </a:p>
        </p:txBody>
      </p:sp>
      <p:sp>
        <p:nvSpPr>
          <p:cNvPr id="5" name="Textfeld 4"/>
          <p:cNvSpPr txBox="1"/>
          <p:nvPr/>
        </p:nvSpPr>
        <p:spPr>
          <a:xfrm>
            <a:off x="928662" y="1214422"/>
            <a:ext cx="7572428" cy="523220"/>
          </a:xfrm>
          <a:prstGeom prst="rect">
            <a:avLst/>
          </a:prstGeom>
          <a:noFill/>
        </p:spPr>
        <p:txBody>
          <a:bodyPr wrap="square" rtlCol="0">
            <a:spAutoFit/>
          </a:bodyPr>
          <a:lstStyle/>
          <a:p>
            <a:endParaRPr lang="de-DE" sz="2800" dirty="0" smtClean="0"/>
          </a:p>
        </p:txBody>
      </p:sp>
      <p:sp>
        <p:nvSpPr>
          <p:cNvPr id="6" name="Textfeld 5"/>
          <p:cNvSpPr txBox="1"/>
          <p:nvPr/>
        </p:nvSpPr>
        <p:spPr>
          <a:xfrm>
            <a:off x="899592" y="1196752"/>
            <a:ext cx="7572428" cy="523220"/>
          </a:xfrm>
          <a:prstGeom prst="rect">
            <a:avLst/>
          </a:prstGeom>
          <a:noFill/>
        </p:spPr>
        <p:txBody>
          <a:bodyPr wrap="square" rtlCol="0">
            <a:spAutoFit/>
          </a:bodyPr>
          <a:lstStyle/>
          <a:p>
            <a:endParaRPr lang="de-DE" sz="2800" dirty="0" smtClean="0"/>
          </a:p>
        </p:txBody>
      </p:sp>
      <p:sp>
        <p:nvSpPr>
          <p:cNvPr id="7" name="Textfeld 6"/>
          <p:cNvSpPr txBox="1"/>
          <p:nvPr/>
        </p:nvSpPr>
        <p:spPr>
          <a:xfrm>
            <a:off x="844536" y="650267"/>
            <a:ext cx="7572428" cy="1384995"/>
          </a:xfrm>
          <a:prstGeom prst="rect">
            <a:avLst/>
          </a:prstGeom>
          <a:noFill/>
        </p:spPr>
        <p:txBody>
          <a:bodyPr wrap="square" rtlCol="0">
            <a:spAutoFit/>
          </a:bodyPr>
          <a:lstStyle/>
          <a:p>
            <a:pPr algn="ctr"/>
            <a:r>
              <a:rPr lang="de-DE" sz="2800" dirty="0" smtClean="0"/>
              <a:t>Einladung des Bundestagsabgeordneten, Pressebericht in den Streiflichtern (13.3.19) und den Westfälischen Nachrichten (8.4.19)</a:t>
            </a:r>
          </a:p>
        </p:txBody>
      </p:sp>
      <p:pic>
        <p:nvPicPr>
          <p:cNvPr id="8" name="Grafik 7"/>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3347" y="400557"/>
            <a:ext cx="3918173" cy="7272808"/>
          </a:xfrm>
          <a:prstGeom prst="rect">
            <a:avLst/>
          </a:prstGeom>
          <a:noFill/>
          <a:ln>
            <a:noFill/>
          </a:ln>
        </p:spPr>
      </p:pic>
      <p:sp>
        <p:nvSpPr>
          <p:cNvPr id="9" name="Textfeld 8"/>
          <p:cNvSpPr txBox="1"/>
          <p:nvPr/>
        </p:nvSpPr>
        <p:spPr>
          <a:xfrm>
            <a:off x="8748464" y="6489618"/>
            <a:ext cx="45719" cy="369332"/>
          </a:xfrm>
          <a:prstGeom prst="rect">
            <a:avLst/>
          </a:prstGeom>
          <a:noFill/>
        </p:spPr>
        <p:txBody>
          <a:bodyPr wrap="square" rtlCol="0">
            <a:spAutoFit/>
          </a:bodyPr>
          <a:lstStyle/>
          <a:p>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nodePh="1">
                                  <p:stCondLst>
                                    <p:cond delay="0"/>
                                  </p:stCondLst>
                                  <p:endCondLst>
                                    <p:cond evt="begin" delay="0">
                                      <p:tn val="11"/>
                                    </p:cond>
                                  </p:end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4</a:t>
            </a:fld>
            <a:endParaRPr lang="de-DE" dirty="0"/>
          </a:p>
        </p:txBody>
      </p:sp>
      <p:sp>
        <p:nvSpPr>
          <p:cNvPr id="7" name="Textfeld 6"/>
          <p:cNvSpPr txBox="1"/>
          <p:nvPr/>
        </p:nvSpPr>
        <p:spPr>
          <a:xfrm>
            <a:off x="638250" y="548680"/>
            <a:ext cx="8048550" cy="707886"/>
          </a:xfrm>
          <a:prstGeom prst="rect">
            <a:avLst/>
          </a:prstGeom>
          <a:noFill/>
        </p:spPr>
        <p:txBody>
          <a:bodyPr wrap="none" rtlCol="0">
            <a:spAutoFit/>
          </a:bodyPr>
          <a:lstStyle/>
          <a:p>
            <a:r>
              <a:rPr lang="de-DE" sz="4000" b="1" dirty="0" smtClean="0"/>
              <a:t>Erdüberlastungstag – D und weltweit</a:t>
            </a:r>
            <a:endParaRPr lang="de-DE" dirty="0"/>
          </a:p>
        </p:txBody>
      </p:sp>
      <p:pic>
        <p:nvPicPr>
          <p:cNvPr id="8" name="Grafik 7"/>
          <p:cNvPicPr>
            <a:picLocks noChangeAspect="1"/>
          </p:cNvPicPr>
          <p:nvPr/>
        </p:nvPicPr>
        <p:blipFill>
          <a:blip r:embed="rId2"/>
          <a:stretch>
            <a:fillRect/>
          </a:stretch>
        </p:blipFill>
        <p:spPr>
          <a:xfrm>
            <a:off x="1043608" y="1256566"/>
            <a:ext cx="7200800" cy="4715931"/>
          </a:xfrm>
          <a:prstGeom prst="rect">
            <a:avLst/>
          </a:prstGeom>
        </p:spPr>
      </p:pic>
      <p:sp>
        <p:nvSpPr>
          <p:cNvPr id="9" name="Textfeld 8"/>
          <p:cNvSpPr txBox="1"/>
          <p:nvPr/>
        </p:nvSpPr>
        <p:spPr>
          <a:xfrm>
            <a:off x="4917933" y="5877272"/>
            <a:ext cx="3375411" cy="369332"/>
          </a:xfrm>
          <a:prstGeom prst="rect">
            <a:avLst/>
          </a:prstGeom>
          <a:noFill/>
        </p:spPr>
        <p:txBody>
          <a:bodyPr wrap="none" rtlCol="0">
            <a:spAutoFit/>
          </a:bodyPr>
          <a:lstStyle/>
          <a:p>
            <a:r>
              <a:rPr lang="de-DE" dirty="0" smtClean="0"/>
              <a:t>Frankfurter Rundschau, 21.2.2020</a:t>
            </a:r>
            <a:endParaRPr lang="de-DE"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5</a:t>
            </a:fld>
            <a:endParaRPr lang="de-DE" dirty="0"/>
          </a:p>
        </p:txBody>
      </p:sp>
      <p:sp>
        <p:nvSpPr>
          <p:cNvPr id="5" name="Textfeld 4"/>
          <p:cNvSpPr txBox="1"/>
          <p:nvPr/>
        </p:nvSpPr>
        <p:spPr>
          <a:xfrm>
            <a:off x="1331641" y="980728"/>
            <a:ext cx="144016" cy="369332"/>
          </a:xfrm>
          <a:prstGeom prst="rect">
            <a:avLst/>
          </a:prstGeom>
          <a:noFill/>
        </p:spPr>
        <p:txBody>
          <a:bodyPr wrap="square" rtlCol="0">
            <a:spAutoFit/>
          </a:bodyPr>
          <a:lstStyle/>
          <a:p>
            <a:endParaRPr lang="de-DE" dirty="0"/>
          </a:p>
        </p:txBody>
      </p:sp>
      <p:pic>
        <p:nvPicPr>
          <p:cNvPr id="7" name="Grafik 6"/>
          <p:cNvPicPr/>
          <p:nvPr/>
        </p:nvPicPr>
        <p:blipFill>
          <a:blip r:embed="rId2">
            <a:extLst>
              <a:ext uri="{28A0092B-C50C-407E-A947-70E740481C1C}">
                <a14:useLocalDpi xmlns:a14="http://schemas.microsoft.com/office/drawing/2010/main" val="0"/>
              </a:ext>
            </a:extLst>
          </a:blip>
          <a:srcRect/>
          <a:stretch>
            <a:fillRect/>
          </a:stretch>
        </p:blipFill>
        <p:spPr bwMode="auto">
          <a:xfrm>
            <a:off x="1619672" y="692696"/>
            <a:ext cx="5832647" cy="4558754"/>
          </a:xfrm>
          <a:prstGeom prst="rect">
            <a:avLst/>
          </a:prstGeom>
          <a:noFill/>
          <a:ln>
            <a:noFill/>
          </a:ln>
        </p:spPr>
      </p:pic>
      <p:sp>
        <p:nvSpPr>
          <p:cNvPr id="6" name="Rechteck 5"/>
          <p:cNvSpPr/>
          <p:nvPr/>
        </p:nvSpPr>
        <p:spPr>
          <a:xfrm>
            <a:off x="2863541" y="5251450"/>
            <a:ext cx="4572000" cy="246221"/>
          </a:xfrm>
          <a:prstGeom prst="rect">
            <a:avLst/>
          </a:prstGeom>
        </p:spPr>
        <p:txBody>
          <a:bodyPr>
            <a:spAutoFit/>
          </a:bodyPr>
          <a:lstStyle/>
          <a:p>
            <a:pPr algn="r">
              <a:spcAft>
                <a:spcPts val="0"/>
              </a:spcAft>
              <a:tabLst>
                <a:tab pos="269875" algn="l"/>
                <a:tab pos="540385" algn="l"/>
              </a:tabLst>
            </a:pPr>
            <a:r>
              <a:rPr lang="de-DE" sz="1000" i="1" dirty="0" smtClean="0">
                <a:latin typeface="Verdana" panose="020B0604030504040204" pitchFamily="34" charset="0"/>
                <a:ea typeface="Times New Roman" panose="02020603050405020304" pitchFamily="18" charset="0"/>
                <a:cs typeface="Times New Roman" panose="02020603050405020304" pitchFamily="18" charset="0"/>
              </a:rPr>
              <a:t>Global </a:t>
            </a:r>
            <a:r>
              <a:rPr lang="de-DE" sz="1000" i="1" dirty="0" err="1">
                <a:latin typeface="Verdana" panose="020B0604030504040204" pitchFamily="34" charset="0"/>
                <a:ea typeface="Times New Roman" panose="02020603050405020304" pitchFamily="18" charset="0"/>
                <a:cs typeface="Times New Roman" panose="02020603050405020304" pitchFamily="18" charset="0"/>
              </a:rPr>
              <a:t>Footprint</a:t>
            </a:r>
            <a:r>
              <a:rPr lang="de-DE" sz="1000" i="1" dirty="0">
                <a:latin typeface="Verdana" panose="020B0604030504040204" pitchFamily="34" charset="0"/>
                <a:ea typeface="Times New Roman" panose="02020603050405020304" pitchFamily="18" charset="0"/>
                <a:cs typeface="Times New Roman" panose="02020603050405020304" pitchFamily="18" charset="0"/>
              </a:rPr>
              <a:t> Network 2016, </a:t>
            </a:r>
            <a:r>
              <a:rPr lang="de-DE" sz="1000" i="1" u="sng" dirty="0">
                <a:solidFill>
                  <a:srgbClr val="0000FF"/>
                </a:solidFill>
                <a:latin typeface="Verdana" panose="020B0604030504040204" pitchFamily="34" charset="0"/>
                <a:ea typeface="Times New Roman" panose="02020603050405020304" pitchFamily="18" charset="0"/>
                <a:cs typeface="Times New Roman" panose="02020603050405020304" pitchFamily="18" charset="0"/>
                <a:hlinkClick r:id="rId3"/>
              </a:rPr>
              <a:t>www.footprintnetwork.org</a:t>
            </a:r>
            <a:r>
              <a:rPr lang="de-DE" sz="1000" i="1" dirty="0">
                <a:latin typeface="Verdana" panose="020B0604030504040204" pitchFamily="34" charset="0"/>
                <a:ea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6</a:t>
            </a:fld>
            <a:endParaRPr lang="de-DE" dirty="0"/>
          </a:p>
        </p:txBody>
      </p:sp>
      <p:sp>
        <p:nvSpPr>
          <p:cNvPr id="5" name="Textfeld 4"/>
          <p:cNvSpPr txBox="1"/>
          <p:nvPr/>
        </p:nvSpPr>
        <p:spPr>
          <a:xfrm>
            <a:off x="971496" y="421996"/>
            <a:ext cx="7715304" cy="1384995"/>
          </a:xfrm>
          <a:prstGeom prst="rect">
            <a:avLst/>
          </a:prstGeom>
          <a:noFill/>
        </p:spPr>
        <p:txBody>
          <a:bodyPr wrap="square" rtlCol="0">
            <a:spAutoFit/>
          </a:bodyPr>
          <a:lstStyle/>
          <a:p>
            <a:r>
              <a:rPr lang="de-DE" sz="2800" b="1" dirty="0" smtClean="0"/>
              <a:t>Zeitungsmeldung</a:t>
            </a:r>
          </a:p>
          <a:p>
            <a:endParaRPr lang="de-DE" sz="2800" dirty="0" smtClean="0"/>
          </a:p>
          <a:p>
            <a:endParaRPr lang="de-DE" sz="2800" dirty="0"/>
          </a:p>
        </p:txBody>
      </p:sp>
      <p:pic>
        <p:nvPicPr>
          <p:cNvPr id="7" name="Grafik 6"/>
          <p:cNvPicPr/>
          <p:nvPr/>
        </p:nvPicPr>
        <p:blipFill>
          <a:blip r:embed="rId3"/>
          <a:stretch>
            <a:fillRect/>
          </a:stretch>
        </p:blipFill>
        <p:spPr>
          <a:xfrm>
            <a:off x="1115616" y="1075906"/>
            <a:ext cx="7056784" cy="5161406"/>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7</a:t>
            </a:fld>
            <a:endParaRPr lang="de-DE" dirty="0"/>
          </a:p>
        </p:txBody>
      </p:sp>
      <p:sp>
        <p:nvSpPr>
          <p:cNvPr id="6" name="Textfeld 5"/>
          <p:cNvSpPr txBox="1"/>
          <p:nvPr/>
        </p:nvSpPr>
        <p:spPr>
          <a:xfrm>
            <a:off x="3182986" y="276334"/>
            <a:ext cx="2723181" cy="707886"/>
          </a:xfrm>
          <a:prstGeom prst="rect">
            <a:avLst/>
          </a:prstGeom>
          <a:noFill/>
        </p:spPr>
        <p:txBody>
          <a:bodyPr wrap="none" rtlCol="0">
            <a:spAutoFit/>
          </a:bodyPr>
          <a:lstStyle/>
          <a:p>
            <a:r>
              <a:rPr lang="de-DE" sz="4000" b="1" dirty="0" smtClean="0"/>
              <a:t>Grafikfehler</a:t>
            </a:r>
            <a:endParaRPr lang="de-DE" sz="4000" b="1" dirty="0"/>
          </a:p>
        </p:txBody>
      </p:sp>
      <p:sp>
        <p:nvSpPr>
          <p:cNvPr id="8" name="Textfeld 7"/>
          <p:cNvSpPr txBox="1"/>
          <p:nvPr/>
        </p:nvSpPr>
        <p:spPr>
          <a:xfrm flipH="1">
            <a:off x="4544577" y="5992686"/>
            <a:ext cx="3672408" cy="369332"/>
          </a:xfrm>
          <a:prstGeom prst="rect">
            <a:avLst/>
          </a:prstGeom>
          <a:noFill/>
        </p:spPr>
        <p:txBody>
          <a:bodyPr wrap="square" rtlCol="0">
            <a:spAutoFit/>
          </a:bodyPr>
          <a:lstStyle/>
          <a:p>
            <a:r>
              <a:rPr lang="de-DE" dirty="0" smtClean="0"/>
              <a:t>Frankfurter Rundschau, </a:t>
            </a:r>
            <a:r>
              <a:rPr lang="de-DE" dirty="0" smtClean="0"/>
              <a:t>18</a:t>
            </a:r>
            <a:r>
              <a:rPr lang="de-DE" dirty="0" smtClean="0"/>
              <a:t>.1.2019</a:t>
            </a:r>
            <a:endParaRPr lang="de-DE" dirty="0"/>
          </a:p>
        </p:txBody>
      </p:sp>
      <p:pic>
        <p:nvPicPr>
          <p:cNvPr id="9" name="Grafik 8"/>
          <p:cNvPicPr/>
          <p:nvPr/>
        </p:nvPicPr>
        <p:blipFill>
          <a:blip r:embed="rId3">
            <a:extLst>
              <a:ext uri="{28A0092B-C50C-407E-A947-70E740481C1C}">
                <a14:useLocalDpi xmlns:a14="http://schemas.microsoft.com/office/drawing/2010/main" val="0"/>
              </a:ext>
            </a:extLst>
          </a:blip>
          <a:srcRect/>
          <a:stretch>
            <a:fillRect/>
          </a:stretch>
        </p:blipFill>
        <p:spPr bwMode="auto">
          <a:xfrm>
            <a:off x="1619672" y="999609"/>
            <a:ext cx="6063913" cy="4987409"/>
          </a:xfrm>
          <a:prstGeom prst="rect">
            <a:avLst/>
          </a:prstGeom>
          <a:noFill/>
          <a:ln>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8</a:t>
            </a:fld>
            <a:endParaRPr lang="de-DE" dirty="0"/>
          </a:p>
        </p:txBody>
      </p:sp>
      <p:sp>
        <p:nvSpPr>
          <p:cNvPr id="6" name="Textfeld 5"/>
          <p:cNvSpPr txBox="1"/>
          <p:nvPr/>
        </p:nvSpPr>
        <p:spPr>
          <a:xfrm>
            <a:off x="1259632" y="1196752"/>
            <a:ext cx="7673576" cy="4647426"/>
          </a:xfrm>
          <a:prstGeom prst="rect">
            <a:avLst/>
          </a:prstGeom>
          <a:noFill/>
        </p:spPr>
        <p:txBody>
          <a:bodyPr wrap="none" rtlCol="0">
            <a:spAutoFit/>
          </a:bodyPr>
          <a:lstStyle/>
          <a:p>
            <a:r>
              <a:rPr lang="de-DE" b="1" dirty="0" smtClean="0"/>
              <a:t>Mailverkehr mit Frankfurter Rundschau und </a:t>
            </a:r>
            <a:r>
              <a:rPr lang="de-DE" b="1" dirty="0" err="1" smtClean="0"/>
              <a:t>Statista</a:t>
            </a:r>
            <a:endParaRPr lang="de-DE" b="1" dirty="0" smtClean="0"/>
          </a:p>
          <a:p>
            <a:endParaRPr lang="de-DE" sz="800" b="1" dirty="0" smtClean="0"/>
          </a:p>
          <a:p>
            <a:r>
              <a:rPr lang="de-DE" dirty="0" smtClean="0"/>
              <a:t>Zur Fleischproduktion</a:t>
            </a:r>
          </a:p>
          <a:p>
            <a:r>
              <a:rPr lang="de-DE" dirty="0" smtClean="0"/>
              <a:t>Mail an </a:t>
            </a:r>
            <a:r>
              <a:rPr lang="de-DE" b="1" dirty="0" smtClean="0"/>
              <a:t>Frankfurter Rundschau </a:t>
            </a:r>
            <a:r>
              <a:rPr lang="de-DE" dirty="0" smtClean="0"/>
              <a:t>23.1.19; Antwort 25.1.19 (s.u.) </a:t>
            </a:r>
          </a:p>
          <a:p>
            <a:r>
              <a:rPr lang="de-DE" dirty="0" smtClean="0"/>
              <a:t>… Das </a:t>
            </a:r>
            <a:r>
              <a:rPr lang="de-DE" dirty="0"/>
              <a:t>ändert jedoch nichts daran, dass die Grafik einen völlig falschen Eindruck </a:t>
            </a:r>
            <a:endParaRPr lang="de-DE" dirty="0" smtClean="0"/>
          </a:p>
          <a:p>
            <a:r>
              <a:rPr lang="de-DE" dirty="0" smtClean="0"/>
              <a:t>aufdrängt</a:t>
            </a:r>
            <a:r>
              <a:rPr lang="de-DE" dirty="0"/>
              <a:t>, wenn man nicht genau hinsieht. Und das haben wir in der Redaktion </a:t>
            </a:r>
            <a:endParaRPr lang="de-DE" dirty="0" smtClean="0"/>
          </a:p>
          <a:p>
            <a:r>
              <a:rPr lang="de-DE" dirty="0" smtClean="0"/>
              <a:t>leider </a:t>
            </a:r>
            <a:r>
              <a:rPr lang="de-DE" dirty="0"/>
              <a:t>ebenfalls nicht getan. Die irreführende Darstellung hätte uns auffallen </a:t>
            </a:r>
            <a:endParaRPr lang="de-DE" dirty="0" smtClean="0"/>
          </a:p>
          <a:p>
            <a:r>
              <a:rPr lang="de-DE" dirty="0" smtClean="0"/>
              <a:t>müssen</a:t>
            </a:r>
            <a:r>
              <a:rPr lang="de-DE" dirty="0"/>
              <a:t>, und wir hätten diese Grafik nicht einfach übernehmen dürfen. </a:t>
            </a:r>
            <a:r>
              <a:rPr lang="de-DE" dirty="0" smtClean="0"/>
              <a:t>…</a:t>
            </a:r>
          </a:p>
          <a:p>
            <a:endParaRPr lang="de-DE" dirty="0" smtClean="0"/>
          </a:p>
          <a:p>
            <a:r>
              <a:rPr lang="de-DE" dirty="0" smtClean="0"/>
              <a:t>Zu den Fahrgastzahlen (unten)</a:t>
            </a:r>
          </a:p>
          <a:p>
            <a:r>
              <a:rPr lang="de-DE" dirty="0"/>
              <a:t>Mail an </a:t>
            </a:r>
            <a:r>
              <a:rPr lang="de-DE" b="1" dirty="0"/>
              <a:t>Frankfurter Rundschau </a:t>
            </a:r>
            <a:r>
              <a:rPr lang="de-DE" dirty="0" smtClean="0"/>
              <a:t>4.4.19</a:t>
            </a:r>
            <a:r>
              <a:rPr lang="de-DE" dirty="0"/>
              <a:t>; Antwort </a:t>
            </a:r>
            <a:r>
              <a:rPr lang="de-DE" dirty="0" smtClean="0"/>
              <a:t>7.4.19 </a:t>
            </a:r>
            <a:r>
              <a:rPr lang="de-DE" dirty="0"/>
              <a:t>(s.u.) </a:t>
            </a:r>
          </a:p>
          <a:p>
            <a:r>
              <a:rPr lang="de-DE" dirty="0"/>
              <a:t>Wir haben das Thema bereits anhand der ersten Mail in der Redaktion </a:t>
            </a:r>
            <a:r>
              <a:rPr lang="de-DE" dirty="0" err="1" smtClean="0"/>
              <a:t>be</a:t>
            </a:r>
            <a:r>
              <a:rPr lang="de-DE" dirty="0" smtClean="0"/>
              <a:t>- </a:t>
            </a:r>
          </a:p>
          <a:p>
            <a:r>
              <a:rPr lang="de-DE" dirty="0" err="1" smtClean="0"/>
              <a:t>sprochen</a:t>
            </a:r>
            <a:r>
              <a:rPr lang="de-DE" dirty="0" smtClean="0"/>
              <a:t> </a:t>
            </a:r>
            <a:r>
              <a:rPr lang="de-DE" dirty="0"/>
              <a:t>und folgen weitgehend Ihrer Auffassung, dass die dargebotene </a:t>
            </a:r>
            <a:endParaRPr lang="de-DE" dirty="0" smtClean="0"/>
          </a:p>
          <a:p>
            <a:r>
              <a:rPr lang="de-DE" dirty="0" smtClean="0"/>
              <a:t>Darstellung </a:t>
            </a:r>
            <a:r>
              <a:rPr lang="de-DE" dirty="0"/>
              <a:t>auf den ersten Blick einen verfälschenden Eindruck erzeugt. Man </a:t>
            </a:r>
            <a:endParaRPr lang="de-DE" dirty="0" smtClean="0"/>
          </a:p>
          <a:p>
            <a:r>
              <a:rPr lang="de-DE" dirty="0" smtClean="0"/>
              <a:t>muss </a:t>
            </a:r>
            <a:r>
              <a:rPr lang="de-DE" dirty="0"/>
              <a:t>schon genau hinsehen, um zu erkennen, dass ein Teil der Zeitleiste quasi </a:t>
            </a:r>
            <a:endParaRPr lang="de-DE" dirty="0" smtClean="0"/>
          </a:p>
          <a:p>
            <a:r>
              <a:rPr lang="de-DE" dirty="0" smtClean="0"/>
              <a:t>im </a:t>
            </a:r>
            <a:r>
              <a:rPr lang="de-DE" dirty="0"/>
              <a:t>Zeitraffer dargestellt ist. </a:t>
            </a:r>
          </a:p>
          <a:p>
            <a:endParaRPr lang="de-DE"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29.2.2020</a:t>
            </a:r>
            <a:endParaRPr lang="de-DE" dirty="0"/>
          </a:p>
        </p:txBody>
      </p:sp>
      <p:sp>
        <p:nvSpPr>
          <p:cNvPr id="3" name="Fußzeilenplatzhalter 2"/>
          <p:cNvSpPr>
            <a:spLocks noGrp="1"/>
          </p:cNvSpPr>
          <p:nvPr>
            <p:ph type="ftr" sz="quarter" idx="11"/>
          </p:nvPr>
        </p:nvSpPr>
        <p:spPr/>
        <p:txBody>
          <a:bodyPr/>
          <a:lstStyle/>
          <a:p>
            <a:r>
              <a:rPr lang="de-DE" smtClean="0"/>
              <a:t>Handlungsorientierung in Aktion, Köln</a:t>
            </a:r>
            <a:endParaRPr lang="de-DE" dirty="0"/>
          </a:p>
        </p:txBody>
      </p:sp>
      <p:sp>
        <p:nvSpPr>
          <p:cNvPr id="4" name="Foliennummernplatzhalter 3"/>
          <p:cNvSpPr>
            <a:spLocks noGrp="1"/>
          </p:cNvSpPr>
          <p:nvPr>
            <p:ph type="sldNum" sz="quarter" idx="12"/>
          </p:nvPr>
        </p:nvSpPr>
        <p:spPr/>
        <p:txBody>
          <a:bodyPr/>
          <a:lstStyle/>
          <a:p>
            <a:fld id="{AEF1E7D9-2ACA-4C9E-82C1-22F121F46174}" type="slidenum">
              <a:rPr lang="de-DE" smtClean="0"/>
              <a:pPr/>
              <a:t>9</a:t>
            </a:fld>
            <a:endParaRPr lang="de-DE" dirty="0"/>
          </a:p>
        </p:txBody>
      </p:sp>
      <p:pic>
        <p:nvPicPr>
          <p:cNvPr id="6" name="Grafik 5"/>
          <p:cNvPicPr/>
          <p:nvPr/>
        </p:nvPicPr>
        <p:blipFill>
          <a:blip r:embed="rId2">
            <a:extLst>
              <a:ext uri="{28A0092B-C50C-407E-A947-70E740481C1C}">
                <a14:useLocalDpi xmlns:a14="http://schemas.microsoft.com/office/drawing/2010/main" val="0"/>
              </a:ext>
            </a:extLst>
          </a:blip>
          <a:srcRect/>
          <a:stretch>
            <a:fillRect/>
          </a:stretch>
        </p:blipFill>
        <p:spPr bwMode="auto">
          <a:xfrm>
            <a:off x="1547664" y="764704"/>
            <a:ext cx="6264696" cy="4824536"/>
          </a:xfrm>
          <a:prstGeom prst="rect">
            <a:avLst/>
          </a:prstGeom>
          <a:noFill/>
          <a:ln>
            <a:noFill/>
          </a:ln>
        </p:spPr>
      </p:pic>
      <p:sp>
        <p:nvSpPr>
          <p:cNvPr id="5" name="Textfeld 4"/>
          <p:cNvSpPr txBox="1"/>
          <p:nvPr/>
        </p:nvSpPr>
        <p:spPr>
          <a:xfrm>
            <a:off x="4780384" y="5577440"/>
            <a:ext cx="3031976" cy="369332"/>
          </a:xfrm>
          <a:prstGeom prst="rect">
            <a:avLst/>
          </a:prstGeom>
          <a:noFill/>
        </p:spPr>
        <p:txBody>
          <a:bodyPr wrap="square" rtlCol="0">
            <a:spAutoFit/>
          </a:bodyPr>
          <a:lstStyle/>
          <a:p>
            <a:r>
              <a:rPr lang="de-DE" dirty="0" smtClean="0"/>
              <a:t>Frankfurter Rundschau 4.4.19</a:t>
            </a:r>
            <a:endParaRPr lang="de-DE"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1731</Words>
  <Application>Microsoft Office PowerPoint</Application>
  <PresentationFormat>Bildschirmpräsentation (4:3)</PresentationFormat>
  <Paragraphs>229</Paragraphs>
  <Slides>26</Slides>
  <Notes>2</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26</vt:i4>
      </vt:variant>
    </vt:vector>
  </HeadingPairs>
  <TitlesOfParts>
    <vt:vector size="32" baseType="lpstr">
      <vt:lpstr>Arial</vt:lpstr>
      <vt:lpstr>Calibri</vt:lpstr>
      <vt:lpstr>Cambria Math</vt:lpstr>
      <vt:lpstr>Times New Roman</vt:lpstr>
      <vt:lpstr>Verdana</vt:lpstr>
      <vt:lpstr>Larissa-Design</vt:lpstr>
      <vt:lpstr>Handlungsorientierung in Aktion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im mathematisch-naturwissenschaftlichen Unterricht</dc:title>
  <dc:creator>Mued-e.V</dc:creator>
  <cp:lastModifiedBy>Windows-Benutzer</cp:lastModifiedBy>
  <cp:revision>117</cp:revision>
  <dcterms:created xsi:type="dcterms:W3CDTF">2012-11-25T08:24:39Z</dcterms:created>
  <dcterms:modified xsi:type="dcterms:W3CDTF">2020-02-26T18:40:14Z</dcterms:modified>
</cp:coreProperties>
</file>